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256" r:id="rId2"/>
    <p:sldId id="257" r:id="rId3"/>
    <p:sldId id="273" r:id="rId4"/>
    <p:sldId id="259" r:id="rId5"/>
    <p:sldId id="260" r:id="rId6"/>
    <p:sldId id="261" r:id="rId7"/>
    <p:sldId id="263" r:id="rId8"/>
    <p:sldId id="274" r:id="rId9"/>
    <p:sldId id="275" r:id="rId10"/>
    <p:sldId id="276" r:id="rId11"/>
    <p:sldId id="277" r:id="rId12"/>
    <p:sldId id="264" r:id="rId13"/>
    <p:sldId id="278" r:id="rId14"/>
    <p:sldId id="279" r:id="rId15"/>
    <p:sldId id="280" r:id="rId16"/>
    <p:sldId id="281" r:id="rId17"/>
    <p:sldId id="282" r:id="rId18"/>
    <p:sldId id="283" r:id="rId19"/>
    <p:sldId id="270" r:id="rId20"/>
    <p:sldId id="271" r:id="rId21"/>
    <p:sldId id="284"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134374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54E43C-AA45-4E1B-B05D-CC60EC8A1849}"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29341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15021081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84204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68172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266149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556385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791143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2804169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1953493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728310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54E43C-AA45-4E1B-B05D-CC60EC8A1849}"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85621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54E43C-AA45-4E1B-B05D-CC60EC8A1849}" type="datetimeFigureOut">
              <a:rPr lang="en-US" smtClean="0"/>
              <a:t>12/18/2021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2431595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1601962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424110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654E43C-AA45-4E1B-B05D-CC60EC8A1849}" type="datetimeFigureOut">
              <a:rPr lang="en-US" smtClean="0"/>
              <a:t>12/18/2021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3721354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654E43C-AA45-4E1B-B05D-CC60EC8A1849}" type="datetimeFigureOut">
              <a:rPr lang="en-US" smtClean="0"/>
              <a:t>12/18/2021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70F026-3CDC-4C2F-8A6E-2DF9C2EBB0E4}" type="slidenum">
              <a:rPr lang="en-US" smtClean="0"/>
              <a:t>‹#›</a:t>
            </a:fld>
            <a:endParaRPr lang="en-US"/>
          </a:p>
        </p:txBody>
      </p:sp>
    </p:spTree>
    <p:extLst>
      <p:ext uri="{BB962C8B-B14F-4D97-AF65-F5344CB8AC3E}">
        <p14:creationId xmlns:p14="http://schemas.microsoft.com/office/powerpoint/2010/main" val="1302548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54E43C-AA45-4E1B-B05D-CC60EC8A1849}" type="datetimeFigureOut">
              <a:rPr lang="en-US" smtClean="0"/>
              <a:t>12/18/2021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570F026-3CDC-4C2F-8A6E-2DF9C2EBB0E4}" type="slidenum">
              <a:rPr lang="en-US" smtClean="0"/>
              <a:t>‹#›</a:t>
            </a:fld>
            <a:endParaRPr lang="en-US"/>
          </a:p>
        </p:txBody>
      </p:sp>
    </p:spTree>
    <p:extLst>
      <p:ext uri="{BB962C8B-B14F-4D97-AF65-F5344CB8AC3E}">
        <p14:creationId xmlns:p14="http://schemas.microsoft.com/office/powerpoint/2010/main" val="2986090019"/>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73F7E53-B3DA-49D4-A13F-5B8F4E57D54E}"/>
              </a:ext>
            </a:extLst>
          </p:cNvPr>
          <p:cNvSpPr txBox="1"/>
          <p:nvPr/>
        </p:nvSpPr>
        <p:spPr>
          <a:xfrm>
            <a:off x="4379440" y="3538663"/>
            <a:ext cx="3959738" cy="646331"/>
          </a:xfrm>
          <a:prstGeom prst="rect">
            <a:avLst/>
          </a:prstGeom>
          <a:noFill/>
        </p:spPr>
        <p:txBody>
          <a:bodyPr wrap="none" rtlCol="0">
            <a:spAutoFit/>
          </a:bodyPr>
          <a:lstStyle/>
          <a:p>
            <a:r>
              <a:rPr lang="en-US" sz="3600" b="1" dirty="0"/>
              <a:t>Neel Deorukhkar</a:t>
            </a:r>
          </a:p>
        </p:txBody>
      </p:sp>
      <p:sp>
        <p:nvSpPr>
          <p:cNvPr id="11" name="TextBox 10">
            <a:extLst>
              <a:ext uri="{FF2B5EF4-FFF2-40B4-BE49-F238E27FC236}">
                <a16:creationId xmlns:a16="http://schemas.microsoft.com/office/drawing/2014/main" id="{7CF9FF61-D49C-4C76-8AA2-1B533CDCD512}"/>
              </a:ext>
            </a:extLst>
          </p:cNvPr>
          <p:cNvSpPr txBox="1"/>
          <p:nvPr/>
        </p:nvSpPr>
        <p:spPr>
          <a:xfrm>
            <a:off x="2771122" y="2598003"/>
            <a:ext cx="7306295" cy="830997"/>
          </a:xfrm>
          <a:prstGeom prst="rect">
            <a:avLst/>
          </a:prstGeom>
          <a:noFill/>
        </p:spPr>
        <p:txBody>
          <a:bodyPr wrap="none" rtlCol="0">
            <a:spAutoFit/>
          </a:bodyPr>
          <a:lstStyle/>
          <a:p>
            <a:r>
              <a:rPr lang="en-US" sz="4800" b="1" dirty="0">
                <a:solidFill>
                  <a:srgbClr val="FFFF00"/>
                </a:solidFill>
              </a:rPr>
              <a:t>Flower Image Classification</a:t>
            </a:r>
          </a:p>
        </p:txBody>
      </p:sp>
      <p:grpSp>
        <p:nvGrpSpPr>
          <p:cNvPr id="23" name="Group 22">
            <a:extLst>
              <a:ext uri="{FF2B5EF4-FFF2-40B4-BE49-F238E27FC236}">
                <a16:creationId xmlns:a16="http://schemas.microsoft.com/office/drawing/2014/main" id="{52E918B4-CB38-4511-9581-28EC50D2A7F9}"/>
              </a:ext>
            </a:extLst>
          </p:cNvPr>
          <p:cNvGrpSpPr/>
          <p:nvPr/>
        </p:nvGrpSpPr>
        <p:grpSpPr>
          <a:xfrm>
            <a:off x="272547" y="228281"/>
            <a:ext cx="3515681" cy="500517"/>
            <a:chOff x="1406884" y="4603328"/>
            <a:chExt cx="3287164" cy="500517"/>
          </a:xfrm>
        </p:grpSpPr>
        <p:sp>
          <p:nvSpPr>
            <p:cNvPr id="19" name="TextBox 18">
              <a:extLst>
                <a:ext uri="{FF2B5EF4-FFF2-40B4-BE49-F238E27FC236}">
                  <a16:creationId xmlns:a16="http://schemas.microsoft.com/office/drawing/2014/main" id="{C81AC40B-820B-4EBF-93AC-F44BC93269DE}"/>
                </a:ext>
              </a:extLst>
            </p:cNvPr>
            <p:cNvSpPr txBox="1"/>
            <p:nvPr/>
          </p:nvSpPr>
          <p:spPr>
            <a:xfrm>
              <a:off x="2916196" y="4603328"/>
              <a:ext cx="1777852" cy="500517"/>
            </a:xfrm>
            <a:prstGeom prst="rect">
              <a:avLst/>
            </a:prstGeom>
            <a:solidFill>
              <a:schemeClr val="tx1"/>
            </a:solidFill>
          </p:spPr>
          <p:txBody>
            <a:bodyPr wrap="square" rtlCol="0">
              <a:spAutoFit/>
            </a:bodyPr>
            <a:lstStyle/>
            <a:p>
              <a:endParaRPr lang="en-US" dirty="0"/>
            </a:p>
          </p:txBody>
        </p:sp>
        <p:pic>
          <p:nvPicPr>
            <p:cNvPr id="1026" name="Picture 2" descr="Springboard">
              <a:extLst>
                <a:ext uri="{FF2B5EF4-FFF2-40B4-BE49-F238E27FC236}">
                  <a16:creationId xmlns:a16="http://schemas.microsoft.com/office/drawing/2014/main" id="{EB796EDE-6592-4C45-BD7B-209464FE8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884" y="4603328"/>
              <a:ext cx="1509312" cy="5005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AA055BE-F0DC-4D5E-98B1-7F9624DF608A}"/>
                </a:ext>
              </a:extLst>
            </p:cNvPr>
            <p:cNvSpPr txBox="1"/>
            <p:nvPr/>
          </p:nvSpPr>
          <p:spPr>
            <a:xfrm>
              <a:off x="2835809" y="4684309"/>
              <a:ext cx="1858239" cy="338554"/>
            </a:xfrm>
            <a:prstGeom prst="rect">
              <a:avLst/>
            </a:prstGeom>
            <a:solidFill>
              <a:schemeClr val="tx1"/>
            </a:solidFill>
          </p:spPr>
          <p:txBody>
            <a:bodyPr wrap="square" rtlCol="0">
              <a:spAutoFit/>
            </a:bodyPr>
            <a:lstStyle/>
            <a:p>
              <a:r>
                <a:rPr lang="en-US" sz="1600" b="1" dirty="0">
                  <a:solidFill>
                    <a:schemeClr val="bg1">
                      <a:lumMod val="75000"/>
                      <a:lumOff val="25000"/>
                    </a:schemeClr>
                  </a:solidFill>
                </a:rPr>
                <a:t>Capstone Project</a:t>
              </a:r>
            </a:p>
          </p:txBody>
        </p:sp>
      </p:grpSp>
      <p:pic>
        <p:nvPicPr>
          <p:cNvPr id="1030" name="Picture 6" descr="Bernard Chan">
            <a:extLst>
              <a:ext uri="{FF2B5EF4-FFF2-40B4-BE49-F238E27FC236}">
                <a16:creationId xmlns:a16="http://schemas.microsoft.com/office/drawing/2014/main" id="{B9BE108F-B34E-4410-A654-5C40CE171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1493" y="5329638"/>
            <a:ext cx="1016625" cy="1016625"/>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A37457C0-AFED-4ECB-BDEF-BAAD4C0B0D34}"/>
              </a:ext>
            </a:extLst>
          </p:cNvPr>
          <p:cNvSpPr txBox="1"/>
          <p:nvPr/>
        </p:nvSpPr>
        <p:spPr>
          <a:xfrm>
            <a:off x="9038620" y="4834433"/>
            <a:ext cx="2757486" cy="338554"/>
          </a:xfrm>
          <a:prstGeom prst="rect">
            <a:avLst/>
          </a:prstGeom>
          <a:noFill/>
        </p:spPr>
        <p:txBody>
          <a:bodyPr wrap="none" rtlCol="0">
            <a:spAutoFit/>
          </a:bodyPr>
          <a:lstStyle/>
          <a:p>
            <a:r>
              <a:rPr lang="en-US" sz="1600" b="1" dirty="0"/>
              <a:t>Thanks to Springboard Mentor</a:t>
            </a:r>
          </a:p>
        </p:txBody>
      </p:sp>
      <p:sp>
        <p:nvSpPr>
          <p:cNvPr id="47" name="TextBox 46">
            <a:extLst>
              <a:ext uri="{FF2B5EF4-FFF2-40B4-BE49-F238E27FC236}">
                <a16:creationId xmlns:a16="http://schemas.microsoft.com/office/drawing/2014/main" id="{371FE47F-771C-4B55-9DE5-F1BB33634D46}"/>
              </a:ext>
            </a:extLst>
          </p:cNvPr>
          <p:cNvSpPr txBox="1"/>
          <p:nvPr/>
        </p:nvSpPr>
        <p:spPr>
          <a:xfrm>
            <a:off x="10901492" y="6372576"/>
            <a:ext cx="1086375" cy="400110"/>
          </a:xfrm>
          <a:prstGeom prst="rect">
            <a:avLst/>
          </a:prstGeom>
          <a:noFill/>
        </p:spPr>
        <p:txBody>
          <a:bodyPr wrap="square" rtlCol="0">
            <a:spAutoFit/>
          </a:bodyPr>
          <a:lstStyle/>
          <a:p>
            <a:r>
              <a:rPr lang="en-US" sz="1000" b="1" dirty="0"/>
              <a:t>Bernard Chan,</a:t>
            </a:r>
          </a:p>
          <a:p>
            <a:r>
              <a:rPr lang="en-US" sz="1000" b="1" dirty="0"/>
              <a:t>Kabam</a:t>
            </a:r>
          </a:p>
        </p:txBody>
      </p:sp>
    </p:spTree>
    <p:extLst>
      <p:ext uri="{BB962C8B-B14F-4D97-AF65-F5344CB8AC3E}">
        <p14:creationId xmlns:p14="http://schemas.microsoft.com/office/powerpoint/2010/main" val="379095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120292"/>
            <a:ext cx="7351826" cy="857250"/>
          </a:xfrm>
        </p:spPr>
        <p:txBody>
          <a:bodyPr>
            <a:normAutofit/>
          </a:bodyPr>
          <a:lstStyle/>
          <a:p>
            <a:pPr algn="l"/>
            <a:r>
              <a:rPr lang="en-US" sz="4000" dirty="0">
                <a:solidFill>
                  <a:srgbClr val="00B0F0"/>
                </a:solidFill>
              </a:rPr>
              <a:t>Model Specifications</a:t>
            </a:r>
          </a:p>
        </p:txBody>
      </p:sp>
      <p:graphicFrame>
        <p:nvGraphicFramePr>
          <p:cNvPr id="7" name="Table 4">
            <a:extLst>
              <a:ext uri="{FF2B5EF4-FFF2-40B4-BE49-F238E27FC236}">
                <a16:creationId xmlns:a16="http://schemas.microsoft.com/office/drawing/2014/main" id="{1C8A6850-B812-44AB-BB5D-B9F5021588BE}"/>
              </a:ext>
            </a:extLst>
          </p:cNvPr>
          <p:cNvGraphicFramePr>
            <a:graphicFrameLocks noGrp="1"/>
          </p:cNvGraphicFramePr>
          <p:nvPr>
            <p:extLst>
              <p:ext uri="{D42A27DB-BD31-4B8C-83A1-F6EECF244321}">
                <p14:modId xmlns:p14="http://schemas.microsoft.com/office/powerpoint/2010/main" val="482784864"/>
              </p:ext>
            </p:extLst>
          </p:nvPr>
        </p:nvGraphicFramePr>
        <p:xfrm>
          <a:off x="451413" y="1465065"/>
          <a:ext cx="10966002" cy="4023360"/>
        </p:xfrm>
        <a:graphic>
          <a:graphicData uri="http://schemas.openxmlformats.org/drawingml/2006/table">
            <a:tbl>
              <a:tblPr firstRow="1" bandRow="1">
                <a:tableStyleId>{073A0DAA-6AF3-43AB-8588-CEC1D06C72B9}</a:tableStyleId>
              </a:tblPr>
              <a:tblGrid>
                <a:gridCol w="2429322">
                  <a:extLst>
                    <a:ext uri="{9D8B030D-6E8A-4147-A177-3AD203B41FA5}">
                      <a16:colId xmlns:a16="http://schemas.microsoft.com/office/drawing/2014/main" val="2497003198"/>
                    </a:ext>
                  </a:extLst>
                </a:gridCol>
                <a:gridCol w="4268340">
                  <a:extLst>
                    <a:ext uri="{9D8B030D-6E8A-4147-A177-3AD203B41FA5}">
                      <a16:colId xmlns:a16="http://schemas.microsoft.com/office/drawing/2014/main" val="821845309"/>
                    </a:ext>
                  </a:extLst>
                </a:gridCol>
                <a:gridCol w="4268340">
                  <a:extLst>
                    <a:ext uri="{9D8B030D-6E8A-4147-A177-3AD203B41FA5}">
                      <a16:colId xmlns:a16="http://schemas.microsoft.com/office/drawing/2014/main" val="2352033402"/>
                    </a:ext>
                  </a:extLst>
                </a:gridCol>
              </a:tblGrid>
              <a:tr h="335082">
                <a:tc>
                  <a:txBody>
                    <a:bodyPr/>
                    <a:lstStyle/>
                    <a:p>
                      <a:r>
                        <a:rPr lang="en-US" dirty="0"/>
                        <a:t>Hyper parameter</a:t>
                      </a:r>
                    </a:p>
                  </a:txBody>
                  <a:tcPr/>
                </a:tc>
                <a:tc>
                  <a:txBody>
                    <a:bodyPr/>
                    <a:lstStyle/>
                    <a:p>
                      <a:r>
                        <a:rPr lang="en-US" dirty="0"/>
                        <a:t>Value</a:t>
                      </a:r>
                    </a:p>
                  </a:txBody>
                  <a:tcPr/>
                </a:tc>
                <a:tc>
                  <a:txBody>
                    <a:bodyPr/>
                    <a:lstStyle/>
                    <a:p>
                      <a:r>
                        <a:rPr lang="en-US" dirty="0"/>
                        <a:t>Notes</a:t>
                      </a:r>
                    </a:p>
                  </a:txBody>
                  <a:tcPr/>
                </a:tc>
                <a:extLst>
                  <a:ext uri="{0D108BD9-81ED-4DB2-BD59-A6C34878D82A}">
                    <a16:rowId xmlns:a16="http://schemas.microsoft.com/office/drawing/2014/main" val="2367145397"/>
                  </a:ext>
                </a:extLst>
              </a:tr>
              <a:tr h="305209">
                <a:tc>
                  <a:txBody>
                    <a:bodyPr/>
                    <a:lstStyle/>
                    <a:p>
                      <a:r>
                        <a:rPr lang="en-US" dirty="0"/>
                        <a:t>Optimizer</a:t>
                      </a:r>
                    </a:p>
                  </a:txBody>
                  <a:tcPr/>
                </a:tc>
                <a:tc>
                  <a:txBody>
                    <a:bodyPr/>
                    <a:lstStyle/>
                    <a:p>
                      <a:r>
                        <a:rPr lang="en-US" dirty="0"/>
                        <a:t>Adam</a:t>
                      </a:r>
                    </a:p>
                  </a:txBody>
                  <a:tcPr/>
                </a:tc>
                <a:tc>
                  <a:txBody>
                    <a:bodyPr/>
                    <a:lstStyle/>
                    <a:p>
                      <a:r>
                        <a:rPr lang="en-US" dirty="0"/>
                        <a:t>Most popular optimizer used</a:t>
                      </a:r>
                    </a:p>
                  </a:txBody>
                  <a:tcPr/>
                </a:tc>
                <a:extLst>
                  <a:ext uri="{0D108BD9-81ED-4DB2-BD59-A6C34878D82A}">
                    <a16:rowId xmlns:a16="http://schemas.microsoft.com/office/drawing/2014/main" val="1285341390"/>
                  </a:ext>
                </a:extLst>
              </a:tr>
              <a:tr h="305209">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55177525"/>
                  </a:ext>
                </a:extLst>
              </a:tr>
              <a:tr h="305209">
                <a:tc>
                  <a:txBody>
                    <a:bodyPr/>
                    <a:lstStyle/>
                    <a:p>
                      <a:r>
                        <a:rPr lang="en-US" dirty="0"/>
                        <a:t>Epochs</a:t>
                      </a:r>
                    </a:p>
                  </a:txBody>
                  <a:tcPr/>
                </a:tc>
                <a:tc>
                  <a:txBody>
                    <a:bodyPr/>
                    <a:lstStyle/>
                    <a:p>
                      <a:r>
                        <a:rPr lang="en-US" dirty="0"/>
                        <a:t>70</a:t>
                      </a:r>
                    </a:p>
                  </a:txBody>
                  <a:tcPr/>
                </a:tc>
                <a:tc>
                  <a:txBody>
                    <a:bodyPr/>
                    <a:lstStyle/>
                    <a:p>
                      <a:r>
                        <a:rPr lang="en-US" dirty="0"/>
                        <a:t>Global Optimum can be achieved</a:t>
                      </a:r>
                    </a:p>
                  </a:txBody>
                  <a:tcPr/>
                </a:tc>
                <a:extLst>
                  <a:ext uri="{0D108BD9-81ED-4DB2-BD59-A6C34878D82A}">
                    <a16:rowId xmlns:a16="http://schemas.microsoft.com/office/drawing/2014/main" val="405193148"/>
                  </a:ext>
                </a:extLst>
              </a:tr>
              <a:tr h="30520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79149520"/>
                  </a:ext>
                </a:extLst>
              </a:tr>
              <a:tr h="305209">
                <a:tc>
                  <a:txBody>
                    <a:bodyPr/>
                    <a:lstStyle/>
                    <a:p>
                      <a:r>
                        <a:rPr lang="en-US" dirty="0"/>
                        <a:t>Batch Size</a:t>
                      </a:r>
                    </a:p>
                  </a:txBody>
                  <a:tcPr/>
                </a:tc>
                <a:tc>
                  <a:txBody>
                    <a:bodyPr/>
                    <a:lstStyle/>
                    <a:p>
                      <a:r>
                        <a:rPr lang="en-US" dirty="0"/>
                        <a:t>32</a:t>
                      </a:r>
                    </a:p>
                  </a:txBody>
                  <a:tcPr/>
                </a:tc>
                <a:tc>
                  <a:txBody>
                    <a:bodyPr/>
                    <a:lstStyle/>
                    <a:p>
                      <a:r>
                        <a:rPr lang="en-US" dirty="0"/>
                        <a:t>Each Epoch runs Faster</a:t>
                      </a:r>
                    </a:p>
                  </a:txBody>
                  <a:tcPr/>
                </a:tc>
                <a:extLst>
                  <a:ext uri="{0D108BD9-81ED-4DB2-BD59-A6C34878D82A}">
                    <a16:rowId xmlns:a16="http://schemas.microsoft.com/office/drawing/2014/main" val="3857260277"/>
                  </a:ext>
                </a:extLst>
              </a:tr>
              <a:tr h="305209">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12052739"/>
                  </a:ext>
                </a:extLst>
              </a:tr>
              <a:tr h="305209">
                <a:tc>
                  <a:txBody>
                    <a:bodyPr/>
                    <a:lstStyle/>
                    <a:p>
                      <a:r>
                        <a:rPr lang="en-US" dirty="0"/>
                        <a:t>Loss</a:t>
                      </a:r>
                    </a:p>
                  </a:txBody>
                  <a:tcPr/>
                </a:tc>
                <a:tc>
                  <a:txBody>
                    <a:bodyPr/>
                    <a:lstStyle/>
                    <a:p>
                      <a:r>
                        <a:rPr lang="en-US" dirty="0"/>
                        <a:t>Sparse Categorical Cross Entropy</a:t>
                      </a:r>
                    </a:p>
                  </a:txBody>
                  <a:tcPr/>
                </a:tc>
                <a:tc>
                  <a:txBody>
                    <a:bodyPr/>
                    <a:lstStyle/>
                    <a:p>
                      <a:r>
                        <a:rPr lang="en-US" dirty="0"/>
                        <a:t>Used for Multi Class Classification</a:t>
                      </a:r>
                    </a:p>
                  </a:txBody>
                  <a:tcPr/>
                </a:tc>
                <a:extLst>
                  <a:ext uri="{0D108BD9-81ED-4DB2-BD59-A6C34878D82A}">
                    <a16:rowId xmlns:a16="http://schemas.microsoft.com/office/drawing/2014/main" val="764305423"/>
                  </a:ext>
                </a:extLst>
              </a:tr>
              <a:tr h="305209">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60428509"/>
                  </a:ext>
                </a:extLst>
              </a:tr>
              <a:tr h="305209">
                <a:tc>
                  <a:txBody>
                    <a:bodyPr/>
                    <a:lstStyle/>
                    <a:p>
                      <a:r>
                        <a:rPr lang="en-US" dirty="0"/>
                        <a:t>Callbacks</a:t>
                      </a:r>
                    </a:p>
                  </a:txBody>
                  <a:tcPr/>
                </a:tc>
                <a:tc>
                  <a:txBody>
                    <a:bodyPr/>
                    <a:lstStyle/>
                    <a:p>
                      <a:r>
                        <a:rPr lang="en-US" dirty="0"/>
                        <a:t>EarlyStopping Patience = 25</a:t>
                      </a:r>
                    </a:p>
                  </a:txBody>
                  <a:tcPr/>
                </a:tc>
                <a:tc>
                  <a:txBody>
                    <a:bodyPr/>
                    <a:lstStyle/>
                    <a:p>
                      <a:r>
                        <a:rPr lang="en-US" dirty="0"/>
                        <a:t>Helps reduce processing time</a:t>
                      </a:r>
                    </a:p>
                  </a:txBody>
                  <a:tcPr/>
                </a:tc>
                <a:extLst>
                  <a:ext uri="{0D108BD9-81ED-4DB2-BD59-A6C34878D82A}">
                    <a16:rowId xmlns:a16="http://schemas.microsoft.com/office/drawing/2014/main" val="943473316"/>
                  </a:ext>
                </a:extLst>
              </a:tr>
              <a:tr h="305209">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98181026"/>
                  </a:ext>
                </a:extLst>
              </a:tr>
            </a:tbl>
          </a:graphicData>
        </a:graphic>
      </p:graphicFrame>
    </p:spTree>
    <p:extLst>
      <p:ext uri="{BB962C8B-B14F-4D97-AF65-F5344CB8AC3E}">
        <p14:creationId xmlns:p14="http://schemas.microsoft.com/office/powerpoint/2010/main" val="1132316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120292"/>
            <a:ext cx="7351826" cy="857250"/>
          </a:xfrm>
        </p:spPr>
        <p:txBody>
          <a:bodyPr>
            <a:normAutofit/>
          </a:bodyPr>
          <a:lstStyle/>
          <a:p>
            <a:pPr algn="l"/>
            <a:r>
              <a:rPr lang="en-US" sz="4000" dirty="0">
                <a:solidFill>
                  <a:srgbClr val="00B0F0"/>
                </a:solidFill>
              </a:rPr>
              <a:t>Base Model Performance</a:t>
            </a:r>
          </a:p>
        </p:txBody>
      </p:sp>
      <p:sp>
        <p:nvSpPr>
          <p:cNvPr id="5" name="Text Placeholder 4">
            <a:extLst>
              <a:ext uri="{FF2B5EF4-FFF2-40B4-BE49-F238E27FC236}">
                <a16:creationId xmlns:a16="http://schemas.microsoft.com/office/drawing/2014/main" id="{4E095A83-FD64-4391-869C-B2E6BADA8C38}"/>
              </a:ext>
            </a:extLst>
          </p:cNvPr>
          <p:cNvSpPr txBox="1">
            <a:spLocks/>
          </p:cNvSpPr>
          <p:nvPr/>
        </p:nvSpPr>
        <p:spPr>
          <a:xfrm>
            <a:off x="396008" y="1247925"/>
            <a:ext cx="11222744" cy="606042"/>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The base model overfits the validation data set since the training accuracy is 98% and the validation accuracy is 70%. The validation loss is 1.32.</a:t>
            </a:r>
          </a:p>
        </p:txBody>
      </p:sp>
      <p:pic>
        <p:nvPicPr>
          <p:cNvPr id="3" name="Picture 2">
            <a:extLst>
              <a:ext uri="{FF2B5EF4-FFF2-40B4-BE49-F238E27FC236}">
                <a16:creationId xmlns:a16="http://schemas.microsoft.com/office/drawing/2014/main" id="{9364FB72-724C-4741-9303-9A9C7E0FCD07}"/>
              </a:ext>
            </a:extLst>
          </p:cNvPr>
          <p:cNvPicPr>
            <a:picLocks noChangeAspect="1"/>
          </p:cNvPicPr>
          <p:nvPr/>
        </p:nvPicPr>
        <p:blipFill>
          <a:blip r:embed="rId2"/>
          <a:stretch>
            <a:fillRect/>
          </a:stretch>
        </p:blipFill>
        <p:spPr>
          <a:xfrm>
            <a:off x="753824" y="2394167"/>
            <a:ext cx="4581895" cy="3047956"/>
          </a:xfrm>
          <a:prstGeom prst="rect">
            <a:avLst/>
          </a:prstGeom>
        </p:spPr>
      </p:pic>
      <p:pic>
        <p:nvPicPr>
          <p:cNvPr id="8" name="Picture 7">
            <a:extLst>
              <a:ext uri="{FF2B5EF4-FFF2-40B4-BE49-F238E27FC236}">
                <a16:creationId xmlns:a16="http://schemas.microsoft.com/office/drawing/2014/main" id="{655494D6-FADB-4895-81C5-101A5DD69641}"/>
              </a:ext>
            </a:extLst>
          </p:cNvPr>
          <p:cNvPicPr>
            <a:picLocks noChangeAspect="1"/>
          </p:cNvPicPr>
          <p:nvPr/>
        </p:nvPicPr>
        <p:blipFill>
          <a:blip r:embed="rId3"/>
          <a:stretch>
            <a:fillRect/>
          </a:stretch>
        </p:blipFill>
        <p:spPr>
          <a:xfrm>
            <a:off x="6096000" y="2394166"/>
            <a:ext cx="4581895" cy="3052399"/>
          </a:xfrm>
          <a:prstGeom prst="rect">
            <a:avLst/>
          </a:prstGeom>
        </p:spPr>
      </p:pic>
    </p:spTree>
    <p:extLst>
      <p:ext uri="{BB962C8B-B14F-4D97-AF65-F5344CB8AC3E}">
        <p14:creationId xmlns:p14="http://schemas.microsoft.com/office/powerpoint/2010/main" val="3728031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4818350" cy="857250"/>
          </a:xfrm>
        </p:spPr>
        <p:txBody>
          <a:bodyPr>
            <a:normAutofit/>
          </a:bodyPr>
          <a:lstStyle/>
          <a:p>
            <a:pPr algn="l"/>
            <a:r>
              <a:rPr lang="en-US" sz="4000" dirty="0">
                <a:solidFill>
                  <a:srgbClr val="00B0F0"/>
                </a:solidFill>
              </a:rPr>
              <a:t>Transfer Learning</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pic>
        <p:nvPicPr>
          <p:cNvPr id="3" name="Picture 2">
            <a:extLst>
              <a:ext uri="{FF2B5EF4-FFF2-40B4-BE49-F238E27FC236}">
                <a16:creationId xmlns:a16="http://schemas.microsoft.com/office/drawing/2014/main" id="{DE875F19-9D22-47CC-9DEF-DC82C245286E}"/>
              </a:ext>
            </a:extLst>
          </p:cNvPr>
          <p:cNvPicPr>
            <a:picLocks noChangeAspect="1"/>
          </p:cNvPicPr>
          <p:nvPr/>
        </p:nvPicPr>
        <p:blipFill>
          <a:blip r:embed="rId2"/>
          <a:stretch>
            <a:fillRect/>
          </a:stretch>
        </p:blipFill>
        <p:spPr>
          <a:xfrm>
            <a:off x="547010" y="2505682"/>
            <a:ext cx="6364784" cy="3386462"/>
          </a:xfrm>
          <a:prstGeom prst="rect">
            <a:avLst/>
          </a:prstGeom>
        </p:spPr>
      </p:pic>
      <p:sp>
        <p:nvSpPr>
          <p:cNvPr id="9" name="Text Placeholder 4">
            <a:extLst>
              <a:ext uri="{FF2B5EF4-FFF2-40B4-BE49-F238E27FC236}">
                <a16:creationId xmlns:a16="http://schemas.microsoft.com/office/drawing/2014/main" id="{BCB9A382-72BC-4A6C-8A29-FE74A8FF787E}"/>
              </a:ext>
            </a:extLst>
          </p:cNvPr>
          <p:cNvSpPr txBox="1">
            <a:spLocks/>
          </p:cNvSpPr>
          <p:nvPr/>
        </p:nvSpPr>
        <p:spPr>
          <a:xfrm>
            <a:off x="8139047" y="2761016"/>
            <a:ext cx="2372359" cy="3131128"/>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Mobile Net V2</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VGG 16</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ResNet50</a:t>
            </a: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We can use a network trained on unrelated categories in a massive dataset (</a:t>
            </a:r>
            <a:r>
              <a:rPr lang="en-US" sz="2000" dirty="0">
                <a:solidFill>
                  <a:srgbClr val="92D050"/>
                </a:solidFill>
                <a:latin typeface="Arial"/>
              </a:rPr>
              <a:t>ImageNet) and apply it to our problem. Some of the examples of popular frameworks are mentioned below:</a:t>
            </a:r>
            <a:endParaRPr kumimoji="0" lang="en-US" sz="2000" b="0" i="0" u="none" strike="noStrike" kern="1200" cap="none" spc="0" normalizeH="0" baseline="0" noProof="0" dirty="0">
              <a:ln>
                <a:noFill/>
              </a:ln>
              <a:solidFill>
                <a:srgbClr val="92D050"/>
              </a:solidFill>
              <a:effectLst/>
              <a:uLnTx/>
              <a:uFillTx/>
              <a:latin typeface="Arial"/>
              <a:ea typeface="+mn-ea"/>
              <a:cs typeface="+mn-cs"/>
            </a:endParaRPr>
          </a:p>
        </p:txBody>
      </p:sp>
    </p:spTree>
    <p:extLst>
      <p:ext uri="{BB962C8B-B14F-4D97-AF65-F5344CB8AC3E}">
        <p14:creationId xmlns:p14="http://schemas.microsoft.com/office/powerpoint/2010/main" val="3131301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4818350" cy="857250"/>
          </a:xfrm>
        </p:spPr>
        <p:txBody>
          <a:bodyPr>
            <a:norm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srgbClr val="00B0F0"/>
                </a:solidFill>
                <a:effectLst/>
                <a:uLnTx/>
                <a:uFillTx/>
                <a:latin typeface="Arial"/>
                <a:ea typeface="+mn-ea"/>
                <a:cs typeface="+mn-cs"/>
              </a:rPr>
              <a:t>Mobile Net V2</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MobileNetV2 is a pretrained model that uses pretrained weights from ImageNet. The original model predicts 1000 classes. However, the dataset that we are working with consists of only 10 classes. As a result, we can drop the top layer, and include a Dense layer of 10 classes with a ‘</a:t>
            </a:r>
            <a:r>
              <a:rPr kumimoji="0" lang="en-US" sz="2000" b="0" i="0" u="none" strike="noStrike" kern="1200" cap="none" spc="0" normalizeH="0" baseline="0" noProof="0" dirty="0" err="1">
                <a:ln>
                  <a:noFill/>
                </a:ln>
                <a:solidFill>
                  <a:srgbClr val="92D050"/>
                </a:solidFill>
                <a:effectLst/>
                <a:uLnTx/>
                <a:uFillTx/>
                <a:latin typeface="Arial"/>
                <a:ea typeface="+mn-ea"/>
                <a:cs typeface="+mn-cs"/>
              </a:rPr>
              <a:t>softmax</a:t>
            </a:r>
            <a:r>
              <a:rPr kumimoji="0" lang="en-US" sz="2000" b="0" i="0" u="none" strike="noStrike" kern="1200" cap="none" spc="0" normalizeH="0" baseline="0" noProof="0" dirty="0">
                <a:ln>
                  <a:noFill/>
                </a:ln>
                <a:solidFill>
                  <a:srgbClr val="92D050"/>
                </a:solidFill>
                <a:effectLst/>
                <a:uLnTx/>
                <a:uFillTx/>
                <a:latin typeface="Arial"/>
                <a:ea typeface="+mn-ea"/>
                <a:cs typeface="+mn-cs"/>
              </a:rPr>
              <a:t>’ activation function. </a:t>
            </a:r>
          </a:p>
        </p:txBody>
      </p:sp>
      <p:pic>
        <p:nvPicPr>
          <p:cNvPr id="1026" name="Picture 2">
            <a:extLst>
              <a:ext uri="{FF2B5EF4-FFF2-40B4-BE49-F238E27FC236}">
                <a16:creationId xmlns:a16="http://schemas.microsoft.com/office/drawing/2014/main" id="{51F9C43B-3BA1-45A5-9660-0352B21DE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53" y="3134404"/>
            <a:ext cx="10896598" cy="2958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16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6672317" cy="857250"/>
          </a:xfrm>
        </p:spPr>
        <p:txBody>
          <a:bodyPr>
            <a:normAutofit fontScale="90000"/>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srgbClr val="00B0F0"/>
                </a:solidFill>
                <a:effectLst/>
                <a:uLnTx/>
                <a:uFillTx/>
                <a:latin typeface="Arial"/>
                <a:ea typeface="+mn-ea"/>
                <a:cs typeface="+mn-cs"/>
              </a:rPr>
              <a:t>Mobile Net V2 Performance</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Mobile Net V2 model does not overfit the validation data set since the training accuracy is 98% and the validation accuracy is 89%. The validation loss too has improved to 0.35</a:t>
            </a:r>
          </a:p>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Furthermore, the time per epoch is only 300 </a:t>
            </a:r>
            <a:r>
              <a:rPr kumimoji="0" lang="en-US" sz="2000" b="0" i="0" u="none" strike="noStrike" kern="1200" cap="none" spc="0" normalizeH="0" baseline="0" noProof="0" dirty="0" err="1">
                <a:ln>
                  <a:noFill/>
                </a:ln>
                <a:solidFill>
                  <a:srgbClr val="92D050"/>
                </a:solidFill>
                <a:effectLst/>
                <a:uLnTx/>
                <a:uFillTx/>
                <a:latin typeface="Arial"/>
                <a:ea typeface="+mn-ea"/>
                <a:cs typeface="+mn-cs"/>
              </a:rPr>
              <a:t>ms.</a:t>
            </a:r>
            <a:endParaRPr kumimoji="0" lang="en-US" sz="2000" b="0" i="0" u="none" strike="noStrike" kern="1200" cap="none" spc="0" normalizeH="0" baseline="0" noProof="0" dirty="0">
              <a:ln>
                <a:noFill/>
              </a:ln>
              <a:solidFill>
                <a:srgbClr val="92D050"/>
              </a:solidFill>
              <a:effectLst/>
              <a:uLnTx/>
              <a:uFillTx/>
              <a:latin typeface="Arial"/>
              <a:ea typeface="+mn-ea"/>
              <a:cs typeface="+mn-cs"/>
            </a:endParaRPr>
          </a:p>
        </p:txBody>
      </p:sp>
      <p:pic>
        <p:nvPicPr>
          <p:cNvPr id="2050" name="Picture 2">
            <a:extLst>
              <a:ext uri="{FF2B5EF4-FFF2-40B4-BE49-F238E27FC236}">
                <a16:creationId xmlns:a16="http://schemas.microsoft.com/office/drawing/2014/main" id="{FA4686CD-03F9-4A3B-B964-7D6224BBC8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52" y="2666213"/>
            <a:ext cx="9905673" cy="3401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00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4818350" cy="857250"/>
          </a:xfrm>
        </p:spPr>
        <p:txBody>
          <a:bodyPr>
            <a:norm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srgbClr val="00B0F0"/>
                </a:solidFill>
                <a:effectLst/>
                <a:uLnTx/>
                <a:uFillTx/>
                <a:latin typeface="Arial"/>
                <a:ea typeface="+mn-ea"/>
                <a:cs typeface="+mn-cs"/>
              </a:rPr>
              <a:t>VGG 16</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VGG16 model is much slower than the MobileNetV2 model because of the size of the network and number of parameters. </a:t>
            </a:r>
          </a:p>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Secondly, the model predicts better than the base model but much more poorly than the MobileNetV2 model.</a:t>
            </a:r>
          </a:p>
        </p:txBody>
      </p:sp>
      <p:pic>
        <p:nvPicPr>
          <p:cNvPr id="3074" name="Picture 2">
            <a:extLst>
              <a:ext uri="{FF2B5EF4-FFF2-40B4-BE49-F238E27FC236}">
                <a16:creationId xmlns:a16="http://schemas.microsoft.com/office/drawing/2014/main" id="{7142E15A-8D6D-4289-B443-2CCF825051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52" y="3159818"/>
            <a:ext cx="10926733" cy="286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24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6672317" cy="857250"/>
          </a:xfrm>
        </p:spPr>
        <p:txBody>
          <a:bodyPr>
            <a:norm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srgbClr val="00B0F0"/>
                </a:solidFill>
                <a:effectLst/>
                <a:uLnTx/>
                <a:uFillTx/>
                <a:latin typeface="Arial"/>
                <a:ea typeface="+mn-ea"/>
                <a:cs typeface="+mn-cs"/>
              </a:rPr>
              <a:t>VGG 16 Performance</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VGG-16 model does not overfit the data but has a high bias since the training accuracy is 88% and the validation accuracy is 85%. The validation loss too has improved to 0.50</a:t>
            </a:r>
          </a:p>
        </p:txBody>
      </p:sp>
      <p:pic>
        <p:nvPicPr>
          <p:cNvPr id="4098" name="Picture 2">
            <a:extLst>
              <a:ext uri="{FF2B5EF4-FFF2-40B4-BE49-F238E27FC236}">
                <a16:creationId xmlns:a16="http://schemas.microsoft.com/office/drawing/2014/main" id="{BD84C05F-E430-4371-BA11-9F38E2D592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952" y="2440253"/>
            <a:ext cx="10721459" cy="373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30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4818350" cy="857250"/>
          </a:xfrm>
        </p:spPr>
        <p:txBody>
          <a:bodyPr>
            <a:norm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a:ln>
                  <a:noFill/>
                </a:ln>
                <a:solidFill>
                  <a:srgbClr val="00B0F0"/>
                </a:solidFill>
                <a:effectLst/>
                <a:uLnTx/>
                <a:uFillTx/>
                <a:latin typeface="Arial"/>
                <a:ea typeface="+mn-ea"/>
                <a:cs typeface="+mn-cs"/>
              </a:rPr>
              <a:t>ResNet50</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Resnet50 model does better than the base model and VGG16 model.</a:t>
            </a:r>
          </a:p>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This is pretty good, but the Mobile V2 Model is the best in terms of accuracy and lowest validation loss.</a:t>
            </a:r>
          </a:p>
        </p:txBody>
      </p:sp>
      <p:pic>
        <p:nvPicPr>
          <p:cNvPr id="5122" name="Picture 2">
            <a:extLst>
              <a:ext uri="{FF2B5EF4-FFF2-40B4-BE49-F238E27FC236}">
                <a16:creationId xmlns:a16="http://schemas.microsoft.com/office/drawing/2014/main" id="{ED42FA16-E368-4313-9147-A0415F121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25" y="2784475"/>
            <a:ext cx="9217775" cy="346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63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6672317" cy="857250"/>
          </a:xfrm>
        </p:spPr>
        <p:txBody>
          <a:bodyPr>
            <a:norm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4000" b="0" i="0" u="none" strike="noStrike" kern="1200" cap="none" spc="0" normalizeH="0" baseline="0" noProof="0" dirty="0" err="1">
                <a:ln>
                  <a:noFill/>
                </a:ln>
                <a:solidFill>
                  <a:srgbClr val="00B0F0"/>
                </a:solidFill>
                <a:effectLst/>
                <a:uLnTx/>
                <a:uFillTx/>
                <a:latin typeface="Arial"/>
                <a:ea typeface="+mn-ea"/>
                <a:cs typeface="+mn-cs"/>
              </a:rPr>
              <a:t>ResNet</a:t>
            </a:r>
            <a:r>
              <a:rPr lang="en-US" sz="4000" dirty="0">
                <a:solidFill>
                  <a:srgbClr val="00B0F0"/>
                </a:solidFill>
                <a:latin typeface="Arial"/>
                <a:ea typeface="+mn-ea"/>
                <a:cs typeface="+mn-cs"/>
              </a:rPr>
              <a:t>50 </a:t>
            </a:r>
            <a:r>
              <a:rPr kumimoji="0" lang="en-US" sz="4000" b="0" i="0" u="none" strike="noStrike" kern="1200" cap="none" spc="0" normalizeH="0" baseline="0" noProof="0" dirty="0">
                <a:ln>
                  <a:noFill/>
                </a:ln>
                <a:solidFill>
                  <a:srgbClr val="00B0F0"/>
                </a:solidFill>
                <a:effectLst/>
                <a:uLnTx/>
                <a:uFillTx/>
                <a:latin typeface="Arial"/>
                <a:ea typeface="+mn-ea"/>
                <a:cs typeface="+mn-cs"/>
              </a:rPr>
              <a:t>Performance</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10" name="Text Placeholder 4">
            <a:extLst>
              <a:ext uri="{FF2B5EF4-FFF2-40B4-BE49-F238E27FC236}">
                <a16:creationId xmlns:a16="http://schemas.microsoft.com/office/drawing/2014/main" id="{EB9DE30D-F4BD-4781-AB44-23521EC78451}"/>
              </a:ext>
            </a:extLst>
          </p:cNvPr>
          <p:cNvSpPr txBox="1">
            <a:spLocks/>
          </p:cNvSpPr>
          <p:nvPr/>
        </p:nvSpPr>
        <p:spPr>
          <a:xfrm>
            <a:off x="437953" y="1257359"/>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The Resnet50  model does not overfit the data since the training accuracy is 97% and the validation accuracy is 88%. The validation loss too has improved to 0.38</a:t>
            </a:r>
          </a:p>
        </p:txBody>
      </p:sp>
      <p:pic>
        <p:nvPicPr>
          <p:cNvPr id="6146" name="Picture 2">
            <a:extLst>
              <a:ext uri="{FF2B5EF4-FFF2-40B4-BE49-F238E27FC236}">
                <a16:creationId xmlns:a16="http://schemas.microsoft.com/office/drawing/2014/main" id="{5BE02D7E-4B21-4073-80D2-46155EC9E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280" y="2518513"/>
            <a:ext cx="10671496" cy="3631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515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5246189" cy="857250"/>
          </a:xfrm>
        </p:spPr>
        <p:txBody>
          <a:bodyPr>
            <a:normAutofit/>
          </a:bodyPr>
          <a:lstStyle/>
          <a:p>
            <a:pPr algn="l"/>
            <a:r>
              <a:rPr lang="en-US" sz="4000" dirty="0">
                <a:solidFill>
                  <a:srgbClr val="00B0F0"/>
                </a:solidFill>
              </a:rPr>
              <a:t>Modeling Summary</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7" name="Text Placeholder 4">
            <a:extLst>
              <a:ext uri="{FF2B5EF4-FFF2-40B4-BE49-F238E27FC236}">
                <a16:creationId xmlns:a16="http://schemas.microsoft.com/office/drawing/2014/main" id="{00BA3F61-4A3C-4FAB-B6D8-E271F6DC2159}"/>
              </a:ext>
            </a:extLst>
          </p:cNvPr>
          <p:cNvSpPr txBox="1">
            <a:spLocks/>
          </p:cNvSpPr>
          <p:nvPr/>
        </p:nvSpPr>
        <p:spPr>
          <a:xfrm>
            <a:off x="393924" y="1235663"/>
            <a:ext cx="11404151" cy="76961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Mobile Net V2 trains the quickest, has the highest validation accuracy and lowest validation loss</a:t>
            </a:r>
          </a:p>
        </p:txBody>
      </p:sp>
      <p:graphicFrame>
        <p:nvGraphicFramePr>
          <p:cNvPr id="2" name="Table 4">
            <a:extLst>
              <a:ext uri="{FF2B5EF4-FFF2-40B4-BE49-F238E27FC236}">
                <a16:creationId xmlns:a16="http://schemas.microsoft.com/office/drawing/2014/main" id="{7E93F53B-6270-40D2-BC79-2FC2DF2ECB06}"/>
              </a:ext>
            </a:extLst>
          </p:cNvPr>
          <p:cNvGraphicFramePr>
            <a:graphicFrameLocks noGrp="1"/>
          </p:cNvGraphicFramePr>
          <p:nvPr>
            <p:extLst>
              <p:ext uri="{D42A27DB-BD31-4B8C-83A1-F6EECF244321}">
                <p14:modId xmlns:p14="http://schemas.microsoft.com/office/powerpoint/2010/main" val="4084949171"/>
              </p:ext>
            </p:extLst>
          </p:nvPr>
        </p:nvGraphicFramePr>
        <p:xfrm>
          <a:off x="393924" y="2095447"/>
          <a:ext cx="10324985" cy="3337560"/>
        </p:xfrm>
        <a:graphic>
          <a:graphicData uri="http://schemas.openxmlformats.org/drawingml/2006/table">
            <a:tbl>
              <a:tblPr firstRow="1" bandRow="1">
                <a:tableStyleId>{5C22544A-7EE6-4342-B048-85BDC9FD1C3A}</a:tableStyleId>
              </a:tblPr>
              <a:tblGrid>
                <a:gridCol w="1736880">
                  <a:extLst>
                    <a:ext uri="{9D8B030D-6E8A-4147-A177-3AD203B41FA5}">
                      <a16:colId xmlns:a16="http://schemas.microsoft.com/office/drawing/2014/main" val="2497003198"/>
                    </a:ext>
                  </a:extLst>
                </a:gridCol>
                <a:gridCol w="2214693">
                  <a:extLst>
                    <a:ext uri="{9D8B030D-6E8A-4147-A177-3AD203B41FA5}">
                      <a16:colId xmlns:a16="http://schemas.microsoft.com/office/drawing/2014/main" val="821845309"/>
                    </a:ext>
                  </a:extLst>
                </a:gridCol>
                <a:gridCol w="2541864">
                  <a:extLst>
                    <a:ext uri="{9D8B030D-6E8A-4147-A177-3AD203B41FA5}">
                      <a16:colId xmlns:a16="http://schemas.microsoft.com/office/drawing/2014/main" val="2377690800"/>
                    </a:ext>
                  </a:extLst>
                </a:gridCol>
                <a:gridCol w="1766551">
                  <a:extLst>
                    <a:ext uri="{9D8B030D-6E8A-4147-A177-3AD203B41FA5}">
                      <a16:colId xmlns:a16="http://schemas.microsoft.com/office/drawing/2014/main" val="3477219478"/>
                    </a:ext>
                  </a:extLst>
                </a:gridCol>
                <a:gridCol w="2064997">
                  <a:extLst>
                    <a:ext uri="{9D8B030D-6E8A-4147-A177-3AD203B41FA5}">
                      <a16:colId xmlns:a16="http://schemas.microsoft.com/office/drawing/2014/main" val="2062565942"/>
                    </a:ext>
                  </a:extLst>
                </a:gridCol>
              </a:tblGrid>
              <a:tr h="370840">
                <a:tc>
                  <a:txBody>
                    <a:bodyPr/>
                    <a:lstStyle/>
                    <a:p>
                      <a:pPr algn="ctr"/>
                      <a:r>
                        <a:rPr lang="en-US" dirty="0"/>
                        <a:t>Model</a:t>
                      </a:r>
                    </a:p>
                  </a:txBody>
                  <a:tcPr/>
                </a:tc>
                <a:tc>
                  <a:txBody>
                    <a:bodyPr/>
                    <a:lstStyle/>
                    <a:p>
                      <a:pPr algn="ctr"/>
                      <a:r>
                        <a:rPr lang="en-US" dirty="0"/>
                        <a:t>Training Accuracy</a:t>
                      </a:r>
                    </a:p>
                  </a:txBody>
                  <a:tcPr/>
                </a:tc>
                <a:tc>
                  <a:txBody>
                    <a:bodyPr/>
                    <a:lstStyle/>
                    <a:p>
                      <a:pPr algn="ctr"/>
                      <a:r>
                        <a:rPr lang="en-US" dirty="0"/>
                        <a:t>Validation Accuracy</a:t>
                      </a:r>
                    </a:p>
                  </a:txBody>
                  <a:tcPr/>
                </a:tc>
                <a:tc>
                  <a:txBody>
                    <a:bodyPr/>
                    <a:lstStyle/>
                    <a:p>
                      <a:pPr algn="ctr"/>
                      <a:r>
                        <a:rPr lang="en-US" dirty="0"/>
                        <a:t>Loss</a:t>
                      </a:r>
                    </a:p>
                  </a:txBody>
                  <a:tcPr/>
                </a:tc>
                <a:tc>
                  <a:txBody>
                    <a:bodyPr/>
                    <a:lstStyle/>
                    <a:p>
                      <a:pPr algn="ctr"/>
                      <a:r>
                        <a:rPr lang="en-US" dirty="0"/>
                        <a:t>Time Per Epoch</a:t>
                      </a:r>
                    </a:p>
                  </a:txBody>
                  <a:tcPr/>
                </a:tc>
                <a:extLst>
                  <a:ext uri="{0D108BD9-81ED-4DB2-BD59-A6C34878D82A}">
                    <a16:rowId xmlns:a16="http://schemas.microsoft.com/office/drawing/2014/main" val="2367145397"/>
                  </a:ext>
                </a:extLst>
              </a:tr>
              <a:tr h="370840">
                <a:tc>
                  <a:txBody>
                    <a:bodyPr/>
                    <a:lstStyle/>
                    <a:p>
                      <a:pPr algn="ctr"/>
                      <a:r>
                        <a:rPr lang="en-US" dirty="0"/>
                        <a:t>Base Model</a:t>
                      </a:r>
                    </a:p>
                  </a:txBody>
                  <a:tcPr/>
                </a:tc>
                <a:tc>
                  <a:txBody>
                    <a:bodyPr/>
                    <a:lstStyle/>
                    <a:p>
                      <a:pPr algn="ctr"/>
                      <a:r>
                        <a:rPr lang="en-US" dirty="0"/>
                        <a:t>98%</a:t>
                      </a:r>
                    </a:p>
                  </a:txBody>
                  <a:tcPr/>
                </a:tc>
                <a:tc>
                  <a:txBody>
                    <a:bodyPr/>
                    <a:lstStyle/>
                    <a:p>
                      <a:pPr algn="ctr"/>
                      <a:r>
                        <a:rPr lang="en-US" dirty="0"/>
                        <a:t>70%</a:t>
                      </a:r>
                    </a:p>
                  </a:txBody>
                  <a:tcPr/>
                </a:tc>
                <a:tc>
                  <a:txBody>
                    <a:bodyPr/>
                    <a:lstStyle/>
                    <a:p>
                      <a:pPr algn="ctr"/>
                      <a:r>
                        <a:rPr lang="en-US" dirty="0"/>
                        <a:t>1.32</a:t>
                      </a:r>
                    </a:p>
                  </a:txBody>
                  <a:tcPr/>
                </a:tc>
                <a:tc>
                  <a:txBody>
                    <a:bodyPr/>
                    <a:lstStyle/>
                    <a:p>
                      <a:pPr algn="ctr"/>
                      <a:r>
                        <a:rPr lang="en-US" dirty="0"/>
                        <a:t>500ms</a:t>
                      </a:r>
                    </a:p>
                  </a:txBody>
                  <a:tcPr/>
                </a:tc>
                <a:extLst>
                  <a:ext uri="{0D108BD9-81ED-4DB2-BD59-A6C34878D82A}">
                    <a16:rowId xmlns:a16="http://schemas.microsoft.com/office/drawing/2014/main" val="1285341390"/>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1355177525"/>
                  </a:ext>
                </a:extLst>
              </a:tr>
              <a:tr h="370840">
                <a:tc>
                  <a:txBody>
                    <a:bodyPr/>
                    <a:lstStyle/>
                    <a:p>
                      <a:pPr algn="ctr"/>
                      <a:r>
                        <a:rPr lang="en-US" b="1" dirty="0"/>
                        <a:t>Mobile Net v2</a:t>
                      </a:r>
                    </a:p>
                  </a:txBody>
                  <a:tcPr/>
                </a:tc>
                <a:tc>
                  <a:txBody>
                    <a:bodyPr/>
                    <a:lstStyle/>
                    <a:p>
                      <a:pPr algn="ctr"/>
                      <a:r>
                        <a:rPr lang="en-US" b="1" dirty="0"/>
                        <a:t>99%</a:t>
                      </a:r>
                    </a:p>
                  </a:txBody>
                  <a:tcPr/>
                </a:tc>
                <a:tc>
                  <a:txBody>
                    <a:bodyPr/>
                    <a:lstStyle/>
                    <a:p>
                      <a:pPr algn="ctr"/>
                      <a:r>
                        <a:rPr lang="en-US" b="1" dirty="0"/>
                        <a:t>89%</a:t>
                      </a:r>
                    </a:p>
                  </a:txBody>
                  <a:tcPr/>
                </a:tc>
                <a:tc>
                  <a:txBody>
                    <a:bodyPr/>
                    <a:lstStyle/>
                    <a:p>
                      <a:pPr algn="ctr"/>
                      <a:r>
                        <a:rPr lang="en-US" b="1" dirty="0"/>
                        <a:t>0.35</a:t>
                      </a:r>
                    </a:p>
                  </a:txBody>
                  <a:tcPr/>
                </a:tc>
                <a:tc>
                  <a:txBody>
                    <a:bodyPr/>
                    <a:lstStyle/>
                    <a:p>
                      <a:pPr algn="ctr"/>
                      <a:r>
                        <a:rPr lang="en-US" b="1" dirty="0"/>
                        <a:t>350ms</a:t>
                      </a:r>
                    </a:p>
                  </a:txBody>
                  <a:tcPr/>
                </a:tc>
                <a:extLst>
                  <a:ext uri="{0D108BD9-81ED-4DB2-BD59-A6C34878D82A}">
                    <a16:rowId xmlns:a16="http://schemas.microsoft.com/office/drawing/2014/main" val="405193148"/>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79149520"/>
                  </a:ext>
                </a:extLst>
              </a:tr>
              <a:tr h="370840">
                <a:tc>
                  <a:txBody>
                    <a:bodyPr/>
                    <a:lstStyle/>
                    <a:p>
                      <a:pPr algn="ctr"/>
                      <a:r>
                        <a:rPr lang="en-US" dirty="0"/>
                        <a:t>VGG 16</a:t>
                      </a:r>
                    </a:p>
                  </a:txBody>
                  <a:tcPr/>
                </a:tc>
                <a:tc>
                  <a:txBody>
                    <a:bodyPr/>
                    <a:lstStyle/>
                    <a:p>
                      <a:pPr algn="ctr"/>
                      <a:r>
                        <a:rPr lang="en-US" dirty="0"/>
                        <a:t>96%</a:t>
                      </a:r>
                    </a:p>
                  </a:txBody>
                  <a:tcPr/>
                </a:tc>
                <a:tc>
                  <a:txBody>
                    <a:bodyPr/>
                    <a:lstStyle/>
                    <a:p>
                      <a:pPr algn="ctr"/>
                      <a:r>
                        <a:rPr lang="en-US" dirty="0"/>
                        <a:t>85%</a:t>
                      </a:r>
                    </a:p>
                  </a:txBody>
                  <a:tcPr/>
                </a:tc>
                <a:tc>
                  <a:txBody>
                    <a:bodyPr/>
                    <a:lstStyle/>
                    <a:p>
                      <a:pPr algn="ctr"/>
                      <a:r>
                        <a:rPr lang="en-US" dirty="0"/>
                        <a:t>0.50</a:t>
                      </a:r>
                    </a:p>
                  </a:txBody>
                  <a:tcPr/>
                </a:tc>
                <a:tc>
                  <a:txBody>
                    <a:bodyPr/>
                    <a:lstStyle/>
                    <a:p>
                      <a:pPr algn="ctr"/>
                      <a:r>
                        <a:rPr lang="en-US" dirty="0"/>
                        <a:t>34s</a:t>
                      </a:r>
                    </a:p>
                  </a:txBody>
                  <a:tcPr/>
                </a:tc>
                <a:extLst>
                  <a:ext uri="{0D108BD9-81ED-4DB2-BD59-A6C34878D82A}">
                    <a16:rowId xmlns:a16="http://schemas.microsoft.com/office/drawing/2014/main" val="3857260277"/>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12052739"/>
                  </a:ext>
                </a:extLst>
              </a:tr>
              <a:tr h="370840">
                <a:tc>
                  <a:txBody>
                    <a:bodyPr/>
                    <a:lstStyle/>
                    <a:p>
                      <a:pPr algn="ctr"/>
                      <a:r>
                        <a:rPr lang="en-US" dirty="0"/>
                        <a:t>ResNet50</a:t>
                      </a:r>
                    </a:p>
                  </a:txBody>
                  <a:tcPr/>
                </a:tc>
                <a:tc>
                  <a:txBody>
                    <a:bodyPr/>
                    <a:lstStyle/>
                    <a:p>
                      <a:pPr algn="ctr"/>
                      <a:r>
                        <a:rPr lang="en-US" dirty="0"/>
                        <a:t>96%</a:t>
                      </a:r>
                    </a:p>
                  </a:txBody>
                  <a:tcPr/>
                </a:tc>
                <a:tc>
                  <a:txBody>
                    <a:bodyPr/>
                    <a:lstStyle/>
                    <a:p>
                      <a:pPr algn="ctr"/>
                      <a:r>
                        <a:rPr lang="en-US" dirty="0"/>
                        <a:t>88%</a:t>
                      </a:r>
                    </a:p>
                  </a:txBody>
                  <a:tcPr/>
                </a:tc>
                <a:tc>
                  <a:txBody>
                    <a:bodyPr/>
                    <a:lstStyle/>
                    <a:p>
                      <a:pPr algn="ctr"/>
                      <a:r>
                        <a:rPr lang="en-US" dirty="0"/>
                        <a:t>0.38</a:t>
                      </a:r>
                    </a:p>
                  </a:txBody>
                  <a:tcPr/>
                </a:tc>
                <a:tc>
                  <a:txBody>
                    <a:bodyPr/>
                    <a:lstStyle/>
                    <a:p>
                      <a:pPr algn="ctr"/>
                      <a:r>
                        <a:rPr lang="en-US" dirty="0"/>
                        <a:t>750ms</a:t>
                      </a:r>
                    </a:p>
                  </a:txBody>
                  <a:tcPr/>
                </a:tc>
                <a:extLst>
                  <a:ext uri="{0D108BD9-81ED-4DB2-BD59-A6C34878D82A}">
                    <a16:rowId xmlns:a16="http://schemas.microsoft.com/office/drawing/2014/main" val="2827078116"/>
                  </a:ext>
                </a:extLst>
              </a:tr>
              <a:tr h="370840">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67050695"/>
                  </a:ext>
                </a:extLst>
              </a:tr>
            </a:tbl>
          </a:graphicData>
        </a:graphic>
      </p:graphicFrame>
    </p:spTree>
    <p:extLst>
      <p:ext uri="{BB962C8B-B14F-4D97-AF65-F5344CB8AC3E}">
        <p14:creationId xmlns:p14="http://schemas.microsoft.com/office/powerpoint/2010/main" val="381231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3093101" cy="857250"/>
          </a:xfrm>
        </p:spPr>
        <p:txBody>
          <a:bodyPr>
            <a:normAutofit fontScale="90000"/>
          </a:bodyPr>
          <a:lstStyle/>
          <a:p>
            <a:pPr algn="l"/>
            <a:r>
              <a:rPr lang="en-US" sz="4000" dirty="0">
                <a:solidFill>
                  <a:srgbClr val="00B0F0"/>
                </a:solidFill>
              </a:rPr>
              <a:t>The Problem</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2" y="1348593"/>
            <a:ext cx="783830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A Flower shop faces from a low labor shortage and high incoming customer traffic</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The business owners wants to automate manual tasks performed by the florist so that the time can better be used for more useful tasks such as watering the plants in the nursery</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Customers upload photos of the flowers to the flower’s website, and the florist manually classifies the images</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The business owner wants a consulting firm to automate this task</a:t>
            </a:r>
          </a:p>
        </p:txBody>
      </p:sp>
      <p:pic>
        <p:nvPicPr>
          <p:cNvPr id="7" name="Picture 6">
            <a:extLst>
              <a:ext uri="{FF2B5EF4-FFF2-40B4-BE49-F238E27FC236}">
                <a16:creationId xmlns:a16="http://schemas.microsoft.com/office/drawing/2014/main" id="{0BBED6C6-48A2-4D1A-9C3F-170B25B380F7}"/>
              </a:ext>
            </a:extLst>
          </p:cNvPr>
          <p:cNvPicPr>
            <a:picLocks noChangeAspect="1"/>
          </p:cNvPicPr>
          <p:nvPr/>
        </p:nvPicPr>
        <p:blipFill>
          <a:blip r:embed="rId2"/>
          <a:stretch>
            <a:fillRect/>
          </a:stretch>
        </p:blipFill>
        <p:spPr>
          <a:xfrm>
            <a:off x="8573763" y="1348593"/>
            <a:ext cx="3380116" cy="4156468"/>
          </a:xfrm>
          <a:prstGeom prst="rect">
            <a:avLst/>
          </a:prstGeom>
        </p:spPr>
      </p:pic>
    </p:spTree>
    <p:extLst>
      <p:ext uri="{BB962C8B-B14F-4D97-AF65-F5344CB8AC3E}">
        <p14:creationId xmlns:p14="http://schemas.microsoft.com/office/powerpoint/2010/main" val="195880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6118645" cy="857250"/>
          </a:xfrm>
        </p:spPr>
        <p:txBody>
          <a:bodyPr>
            <a:normAutofit/>
          </a:bodyPr>
          <a:lstStyle/>
          <a:p>
            <a:pPr algn="l"/>
            <a:r>
              <a:rPr lang="en-US" sz="4000" dirty="0">
                <a:solidFill>
                  <a:srgbClr val="00B0F0"/>
                </a:solidFill>
              </a:rPr>
              <a:t>Model Predictions</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099CF168-7B82-4837-9EAD-6D5CD34FDD48}"/>
              </a:ext>
            </a:extLst>
          </p:cNvPr>
          <p:cNvSpPr txBox="1">
            <a:spLocks/>
          </p:cNvSpPr>
          <p:nvPr/>
        </p:nvSpPr>
        <p:spPr>
          <a:xfrm>
            <a:off x="936128" y="1756387"/>
            <a:ext cx="3431627" cy="3614111"/>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Now that we’ve finalized the Mobile Net v2 model, we can apply the model to predict the images from the validation dataset.</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As you can see here, the model does a good job classifying the validation dataset</a:t>
            </a:r>
            <a:endParaRPr kumimoji="0" lang="en-US" sz="2000" b="0" i="0" u="none" strike="noStrike" kern="1200" cap="none" spc="0" normalizeH="0" baseline="0" noProof="0" dirty="0">
              <a:ln>
                <a:noFill/>
              </a:ln>
              <a:solidFill>
                <a:srgbClr val="FFC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BE79F31C-3496-460B-82F5-8F8D8765799B}"/>
              </a:ext>
            </a:extLst>
          </p:cNvPr>
          <p:cNvPicPr>
            <a:picLocks noChangeAspect="1"/>
          </p:cNvPicPr>
          <p:nvPr/>
        </p:nvPicPr>
        <p:blipFill>
          <a:blip r:embed="rId2"/>
          <a:stretch>
            <a:fillRect/>
          </a:stretch>
        </p:blipFill>
        <p:spPr>
          <a:xfrm>
            <a:off x="5050486" y="1738065"/>
            <a:ext cx="6319286" cy="3965352"/>
          </a:xfrm>
          <a:prstGeom prst="rect">
            <a:avLst/>
          </a:prstGeom>
        </p:spPr>
      </p:pic>
    </p:spTree>
    <p:extLst>
      <p:ext uri="{BB962C8B-B14F-4D97-AF65-F5344CB8AC3E}">
        <p14:creationId xmlns:p14="http://schemas.microsoft.com/office/powerpoint/2010/main" val="37206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2" y="288243"/>
            <a:ext cx="8115225" cy="857250"/>
          </a:xfrm>
        </p:spPr>
        <p:txBody>
          <a:bodyPr>
            <a:normAutofit fontScale="90000"/>
          </a:bodyPr>
          <a:lstStyle/>
          <a:p>
            <a:pPr algn="l"/>
            <a:r>
              <a:rPr lang="en-US" sz="4000" dirty="0">
                <a:solidFill>
                  <a:srgbClr val="00B0F0"/>
                </a:solidFill>
              </a:rPr>
              <a:t>Recommendations and Next Steps</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099CF168-7B82-4837-9EAD-6D5CD34FDD48}"/>
              </a:ext>
            </a:extLst>
          </p:cNvPr>
          <p:cNvSpPr txBox="1">
            <a:spLocks/>
          </p:cNvSpPr>
          <p:nvPr/>
        </p:nvSpPr>
        <p:spPr>
          <a:xfrm>
            <a:off x="592179" y="1714442"/>
            <a:ext cx="10791682" cy="4501800"/>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The Flower shop can use the image classification model to predict customer images</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Deep learning</a:t>
            </a:r>
            <a:r>
              <a:rPr lang="en-US" sz="2000" dirty="0">
                <a:solidFill>
                  <a:srgbClr val="FFC000"/>
                </a:solidFill>
                <a:latin typeface="Arial"/>
              </a:rPr>
              <a:t> can not only be used for Flower classifications but in other avenues such as making recommendations to customers on the website</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FFC000"/>
              </a:solidFill>
              <a:effectLst/>
              <a:uLnTx/>
              <a:uFillTx/>
              <a:latin typeface="Arial"/>
              <a:ea typeface="+mn-ea"/>
              <a:cs typeface="+mn-cs"/>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1</a:t>
            </a:r>
            <a:r>
              <a:rPr lang="en-US" sz="2000" baseline="30000" dirty="0">
                <a:solidFill>
                  <a:srgbClr val="FFC000"/>
                </a:solidFill>
                <a:latin typeface="Arial"/>
              </a:rPr>
              <a:t>st</a:t>
            </a:r>
            <a:r>
              <a:rPr lang="en-US" sz="2000" dirty="0">
                <a:solidFill>
                  <a:srgbClr val="FFC000"/>
                </a:solidFill>
                <a:latin typeface="Arial"/>
              </a:rPr>
              <a:t> party Website visits and clicks can be used to gain insights into what bouquets are selling the best and who is the target audience</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Subsequently, audience targeting can be done using tactful ad placements to generate a higher ROI</a:t>
            </a: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R="0" lvl="0" algn="l" defTabSz="685800" rtl="0" eaLnBrk="1" fontAlgn="auto" latinLnBrk="0" hangingPunct="1">
              <a:lnSpc>
                <a:spcPct val="100000"/>
              </a:lnSpc>
              <a:spcBef>
                <a:spcPts val="900"/>
              </a:spcBef>
              <a:spcAft>
                <a:spcPts val="0"/>
              </a:spcAft>
              <a:buClrTx/>
              <a:buSzTx/>
              <a:tabLst/>
              <a:defRPr/>
            </a:pPr>
            <a:endParaRPr kumimoji="0" lang="en-US" sz="2000" b="0" i="0" u="none" strike="noStrike" kern="1200" cap="none" spc="0" normalizeH="0" baseline="0" noProof="0" dirty="0">
              <a:ln>
                <a:noFill/>
              </a:ln>
              <a:solidFill>
                <a:srgbClr val="FFC000"/>
              </a:solidFill>
              <a:effectLst/>
              <a:uLnTx/>
              <a:uFillTx/>
              <a:latin typeface="Arial"/>
              <a:ea typeface="+mn-ea"/>
              <a:cs typeface="+mn-cs"/>
            </a:endParaRPr>
          </a:p>
        </p:txBody>
      </p:sp>
    </p:spTree>
    <p:extLst>
      <p:ext uri="{BB962C8B-B14F-4D97-AF65-F5344CB8AC3E}">
        <p14:creationId xmlns:p14="http://schemas.microsoft.com/office/powerpoint/2010/main" val="1468969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4325649" y="3000375"/>
            <a:ext cx="5858586" cy="857250"/>
          </a:xfrm>
        </p:spPr>
        <p:txBody>
          <a:bodyPr>
            <a:normAutofit fontScale="90000"/>
          </a:bodyPr>
          <a:lstStyle/>
          <a:p>
            <a:pPr algn="l"/>
            <a:r>
              <a:rPr lang="en-US" sz="5400" dirty="0">
                <a:solidFill>
                  <a:srgbClr val="FFC000"/>
                </a:solidFill>
              </a:rPr>
              <a:t>Thank you!</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4190031"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7" name="Text Placeholder 4">
            <a:extLst>
              <a:ext uri="{FF2B5EF4-FFF2-40B4-BE49-F238E27FC236}">
                <a16:creationId xmlns:a16="http://schemas.microsoft.com/office/drawing/2014/main" id="{00BA3F61-4A3C-4FAB-B6D8-E271F6DC2159}"/>
              </a:ext>
            </a:extLst>
          </p:cNvPr>
          <p:cNvSpPr txBox="1">
            <a:spLocks/>
          </p:cNvSpPr>
          <p:nvPr/>
        </p:nvSpPr>
        <p:spPr>
          <a:xfrm>
            <a:off x="393924" y="1482922"/>
            <a:ext cx="11404151" cy="4439705"/>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R="0" lvl="0" algn="l" defTabSz="685800" rtl="0" eaLnBrk="1" fontAlgn="auto" latinLnBrk="0" hangingPunct="1">
              <a:lnSpc>
                <a:spcPct val="100000"/>
              </a:lnSpc>
              <a:spcBef>
                <a:spcPts val="900"/>
              </a:spcBef>
              <a:spcAft>
                <a:spcPts val="0"/>
              </a:spcAft>
              <a:buClrTx/>
              <a:buSzTx/>
              <a:tabLst/>
              <a:defRPr/>
            </a:pPr>
            <a:endParaRPr kumimoji="0" lang="en-US" sz="2000" b="0" i="0" u="none" strike="noStrike" kern="1200" cap="none" spc="0" normalizeH="0" baseline="0" noProof="0" dirty="0">
              <a:ln>
                <a:noFill/>
              </a:ln>
              <a:solidFill>
                <a:srgbClr val="92D050"/>
              </a:solidFill>
              <a:effectLst/>
              <a:uLnTx/>
              <a:uFillTx/>
              <a:latin typeface="Arial"/>
              <a:ea typeface="+mn-ea"/>
              <a:cs typeface="+mn-cs"/>
            </a:endParaRPr>
          </a:p>
        </p:txBody>
      </p:sp>
    </p:spTree>
    <p:extLst>
      <p:ext uri="{BB962C8B-B14F-4D97-AF65-F5344CB8AC3E}">
        <p14:creationId xmlns:p14="http://schemas.microsoft.com/office/powerpoint/2010/main" val="875299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3291553" cy="857250"/>
          </a:xfrm>
        </p:spPr>
        <p:txBody>
          <a:bodyPr>
            <a:normAutofit/>
          </a:bodyPr>
          <a:lstStyle/>
          <a:p>
            <a:pPr algn="l"/>
            <a:r>
              <a:rPr lang="en-US" sz="4000" dirty="0">
                <a:solidFill>
                  <a:srgbClr val="00B0F0"/>
                </a:solidFill>
              </a:rPr>
              <a:t>The Data</a:t>
            </a:r>
            <a:endParaRPr lang="en-US" sz="4000" dirty="0">
              <a:solidFill>
                <a:srgbClr val="F2DA64"/>
              </a:solidFill>
            </a:endParaRPr>
          </a:p>
        </p:txBody>
      </p:sp>
      <p:sp>
        <p:nvSpPr>
          <p:cNvPr id="14" name="TextBox 13">
            <a:extLst>
              <a:ext uri="{FF2B5EF4-FFF2-40B4-BE49-F238E27FC236}">
                <a16:creationId xmlns:a16="http://schemas.microsoft.com/office/drawing/2014/main" id="{B83EB596-3D0B-4DEB-B436-FEB8BC58A4FB}"/>
              </a:ext>
            </a:extLst>
          </p:cNvPr>
          <p:cNvSpPr txBox="1"/>
          <p:nvPr/>
        </p:nvSpPr>
        <p:spPr>
          <a:xfrm>
            <a:off x="379602" y="1481469"/>
            <a:ext cx="6094602" cy="369332"/>
          </a:xfrm>
          <a:prstGeom prst="rect">
            <a:avLst/>
          </a:prstGeom>
          <a:noFill/>
        </p:spPr>
        <p:txBody>
          <a:bodyPr wrap="square">
            <a:spAutoFit/>
          </a:body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733 input images / 10 Classes</a:t>
            </a:r>
          </a:p>
        </p:txBody>
      </p:sp>
      <p:grpSp>
        <p:nvGrpSpPr>
          <p:cNvPr id="5" name="Group 4">
            <a:extLst>
              <a:ext uri="{FF2B5EF4-FFF2-40B4-BE49-F238E27FC236}">
                <a16:creationId xmlns:a16="http://schemas.microsoft.com/office/drawing/2014/main" id="{42C5D93F-0756-4027-8B66-F5CD8A067C9D}"/>
              </a:ext>
            </a:extLst>
          </p:cNvPr>
          <p:cNvGrpSpPr/>
          <p:nvPr/>
        </p:nvGrpSpPr>
        <p:grpSpPr>
          <a:xfrm>
            <a:off x="307323" y="2036844"/>
            <a:ext cx="11404092" cy="4339966"/>
            <a:chOff x="384435" y="1675824"/>
            <a:chExt cx="11404092" cy="4339966"/>
          </a:xfrm>
        </p:grpSpPr>
        <p:pic>
          <p:nvPicPr>
            <p:cNvPr id="6" name="Picture 5">
              <a:extLst>
                <a:ext uri="{FF2B5EF4-FFF2-40B4-BE49-F238E27FC236}">
                  <a16:creationId xmlns:a16="http://schemas.microsoft.com/office/drawing/2014/main" id="{849AE750-D108-4B51-97E9-3A564079FCCB}"/>
                </a:ext>
              </a:extLst>
            </p:cNvPr>
            <p:cNvPicPr>
              <a:picLocks noChangeAspect="1"/>
            </p:cNvPicPr>
            <p:nvPr/>
          </p:nvPicPr>
          <p:blipFill>
            <a:blip r:embed="rId2"/>
            <a:stretch>
              <a:fillRect/>
            </a:stretch>
          </p:blipFill>
          <p:spPr>
            <a:xfrm>
              <a:off x="392302" y="2126219"/>
              <a:ext cx="1960658" cy="1622127"/>
            </a:xfrm>
            <a:prstGeom prst="rect">
              <a:avLst/>
            </a:prstGeom>
          </p:spPr>
        </p:pic>
        <p:sp>
          <p:nvSpPr>
            <p:cNvPr id="7" name="TextBox 6">
              <a:extLst>
                <a:ext uri="{FF2B5EF4-FFF2-40B4-BE49-F238E27FC236}">
                  <a16:creationId xmlns:a16="http://schemas.microsoft.com/office/drawing/2014/main" id="{0B39EB13-21E4-423F-A7D6-86F7A3735316}"/>
                </a:ext>
              </a:extLst>
            </p:cNvPr>
            <p:cNvSpPr txBox="1"/>
            <p:nvPr/>
          </p:nvSpPr>
          <p:spPr>
            <a:xfrm>
              <a:off x="673665" y="1677087"/>
              <a:ext cx="1522989" cy="307777"/>
            </a:xfrm>
            <a:prstGeom prst="rect">
              <a:avLst/>
            </a:prstGeom>
            <a:noFill/>
          </p:spPr>
          <p:txBody>
            <a:bodyPr wrap="square">
              <a:spAutoFit/>
            </a:bodyPr>
            <a:lstStyle/>
            <a:p>
              <a:r>
                <a:rPr lang="en-US" sz="1400" b="1" dirty="0">
                  <a:solidFill>
                    <a:srgbClr val="92D050"/>
                  </a:solidFill>
                </a:rPr>
                <a:t>bougainvillea</a:t>
              </a:r>
            </a:p>
          </p:txBody>
        </p:sp>
        <p:pic>
          <p:nvPicPr>
            <p:cNvPr id="8" name="Picture 7">
              <a:extLst>
                <a:ext uri="{FF2B5EF4-FFF2-40B4-BE49-F238E27FC236}">
                  <a16:creationId xmlns:a16="http://schemas.microsoft.com/office/drawing/2014/main" id="{590C28A3-9074-491C-8E21-ECFC2BEFEABE}"/>
                </a:ext>
              </a:extLst>
            </p:cNvPr>
            <p:cNvPicPr>
              <a:picLocks noChangeAspect="1"/>
            </p:cNvPicPr>
            <p:nvPr/>
          </p:nvPicPr>
          <p:blipFill>
            <a:blip r:embed="rId3"/>
            <a:stretch>
              <a:fillRect/>
            </a:stretch>
          </p:blipFill>
          <p:spPr>
            <a:xfrm>
              <a:off x="2983575" y="2126219"/>
              <a:ext cx="1656756" cy="1622126"/>
            </a:xfrm>
            <a:prstGeom prst="rect">
              <a:avLst/>
            </a:prstGeom>
          </p:spPr>
        </p:pic>
        <p:sp>
          <p:nvSpPr>
            <p:cNvPr id="9" name="TextBox 8">
              <a:extLst>
                <a:ext uri="{FF2B5EF4-FFF2-40B4-BE49-F238E27FC236}">
                  <a16:creationId xmlns:a16="http://schemas.microsoft.com/office/drawing/2014/main" id="{EF2173EA-9845-4600-81BD-7AC58EAECB9A}"/>
                </a:ext>
              </a:extLst>
            </p:cNvPr>
            <p:cNvSpPr txBox="1"/>
            <p:nvPr/>
          </p:nvSpPr>
          <p:spPr>
            <a:xfrm>
              <a:off x="3357148" y="1675824"/>
              <a:ext cx="857873" cy="307777"/>
            </a:xfrm>
            <a:prstGeom prst="rect">
              <a:avLst/>
            </a:prstGeom>
            <a:noFill/>
          </p:spPr>
          <p:txBody>
            <a:bodyPr wrap="square">
              <a:spAutoFit/>
            </a:bodyPr>
            <a:lstStyle/>
            <a:p>
              <a:r>
                <a:rPr lang="en-US" sz="1400" b="1" dirty="0">
                  <a:solidFill>
                    <a:srgbClr val="92D050"/>
                  </a:solidFill>
                </a:rPr>
                <a:t>Daisies</a:t>
              </a:r>
            </a:p>
          </p:txBody>
        </p:sp>
        <p:pic>
          <p:nvPicPr>
            <p:cNvPr id="10" name="Picture 9">
              <a:extLst>
                <a:ext uri="{FF2B5EF4-FFF2-40B4-BE49-F238E27FC236}">
                  <a16:creationId xmlns:a16="http://schemas.microsoft.com/office/drawing/2014/main" id="{4E36E202-AADE-4EEB-8CF3-742BE13A80BA}"/>
                </a:ext>
              </a:extLst>
            </p:cNvPr>
            <p:cNvPicPr>
              <a:picLocks noChangeAspect="1"/>
            </p:cNvPicPr>
            <p:nvPr/>
          </p:nvPicPr>
          <p:blipFill>
            <a:blip r:embed="rId4"/>
            <a:stretch>
              <a:fillRect/>
            </a:stretch>
          </p:blipFill>
          <p:spPr>
            <a:xfrm>
              <a:off x="5218025" y="2126220"/>
              <a:ext cx="1840924" cy="1622126"/>
            </a:xfrm>
            <a:prstGeom prst="rect">
              <a:avLst/>
            </a:prstGeom>
          </p:spPr>
        </p:pic>
        <p:sp>
          <p:nvSpPr>
            <p:cNvPr id="11" name="TextBox 10">
              <a:extLst>
                <a:ext uri="{FF2B5EF4-FFF2-40B4-BE49-F238E27FC236}">
                  <a16:creationId xmlns:a16="http://schemas.microsoft.com/office/drawing/2014/main" id="{84850D00-3E8D-4194-BC68-ADE42543BCDA}"/>
                </a:ext>
              </a:extLst>
            </p:cNvPr>
            <p:cNvSpPr txBox="1"/>
            <p:nvPr/>
          </p:nvSpPr>
          <p:spPr>
            <a:xfrm>
              <a:off x="5375515" y="1675824"/>
              <a:ext cx="1510209" cy="307777"/>
            </a:xfrm>
            <a:prstGeom prst="rect">
              <a:avLst/>
            </a:prstGeom>
            <a:noFill/>
          </p:spPr>
          <p:txBody>
            <a:bodyPr wrap="square">
              <a:spAutoFit/>
            </a:bodyPr>
            <a:lstStyle/>
            <a:p>
              <a:r>
                <a:rPr lang="en-US" sz="1400" b="1" dirty="0">
                  <a:solidFill>
                    <a:srgbClr val="92D050"/>
                  </a:solidFill>
                </a:rPr>
                <a:t>Garden Roses</a:t>
              </a:r>
            </a:p>
          </p:txBody>
        </p:sp>
        <p:pic>
          <p:nvPicPr>
            <p:cNvPr id="12" name="Picture 11">
              <a:extLst>
                <a:ext uri="{FF2B5EF4-FFF2-40B4-BE49-F238E27FC236}">
                  <a16:creationId xmlns:a16="http://schemas.microsoft.com/office/drawing/2014/main" id="{7E266B8A-118D-49E6-94A8-B060C2EB68CE}"/>
                </a:ext>
              </a:extLst>
            </p:cNvPr>
            <p:cNvPicPr>
              <a:picLocks noChangeAspect="1"/>
            </p:cNvPicPr>
            <p:nvPr/>
          </p:nvPicPr>
          <p:blipFill>
            <a:blip r:embed="rId5"/>
            <a:stretch>
              <a:fillRect/>
            </a:stretch>
          </p:blipFill>
          <p:spPr>
            <a:xfrm flipH="1">
              <a:off x="7636643" y="2162958"/>
              <a:ext cx="1840922" cy="1681344"/>
            </a:xfrm>
            <a:prstGeom prst="rect">
              <a:avLst/>
            </a:prstGeom>
          </p:spPr>
        </p:pic>
        <p:sp>
          <p:nvSpPr>
            <p:cNvPr id="13" name="TextBox 12">
              <a:extLst>
                <a:ext uri="{FF2B5EF4-FFF2-40B4-BE49-F238E27FC236}">
                  <a16:creationId xmlns:a16="http://schemas.microsoft.com/office/drawing/2014/main" id="{DDE452ED-6DF3-4BF8-AC81-21C87C4059C7}"/>
                </a:ext>
              </a:extLst>
            </p:cNvPr>
            <p:cNvSpPr txBox="1"/>
            <p:nvPr/>
          </p:nvSpPr>
          <p:spPr>
            <a:xfrm>
              <a:off x="7903545" y="1675824"/>
              <a:ext cx="1510209" cy="307777"/>
            </a:xfrm>
            <a:prstGeom prst="rect">
              <a:avLst/>
            </a:prstGeom>
            <a:noFill/>
          </p:spPr>
          <p:txBody>
            <a:bodyPr wrap="square">
              <a:spAutoFit/>
            </a:bodyPr>
            <a:lstStyle/>
            <a:p>
              <a:r>
                <a:rPr lang="en-US" sz="1400" b="1" dirty="0">
                  <a:solidFill>
                    <a:srgbClr val="92D050"/>
                  </a:solidFill>
                </a:rPr>
                <a:t>Gardenia</a:t>
              </a:r>
            </a:p>
          </p:txBody>
        </p:sp>
        <p:pic>
          <p:nvPicPr>
            <p:cNvPr id="15" name="Picture 14">
              <a:extLst>
                <a:ext uri="{FF2B5EF4-FFF2-40B4-BE49-F238E27FC236}">
                  <a16:creationId xmlns:a16="http://schemas.microsoft.com/office/drawing/2014/main" id="{9A4EF3A6-A1E2-4954-8909-118BD003BE6C}"/>
                </a:ext>
              </a:extLst>
            </p:cNvPr>
            <p:cNvPicPr>
              <a:picLocks noChangeAspect="1"/>
            </p:cNvPicPr>
            <p:nvPr/>
          </p:nvPicPr>
          <p:blipFill>
            <a:blip r:embed="rId6"/>
            <a:stretch>
              <a:fillRect/>
            </a:stretch>
          </p:blipFill>
          <p:spPr>
            <a:xfrm>
              <a:off x="10055259" y="2162958"/>
              <a:ext cx="1733268" cy="1681344"/>
            </a:xfrm>
            <a:prstGeom prst="rect">
              <a:avLst/>
            </a:prstGeom>
          </p:spPr>
        </p:pic>
        <p:sp>
          <p:nvSpPr>
            <p:cNvPr id="16" name="TextBox 15">
              <a:extLst>
                <a:ext uri="{FF2B5EF4-FFF2-40B4-BE49-F238E27FC236}">
                  <a16:creationId xmlns:a16="http://schemas.microsoft.com/office/drawing/2014/main" id="{5810364E-FE5B-4A6C-815B-D4D068146828}"/>
                </a:ext>
              </a:extLst>
            </p:cNvPr>
            <p:cNvSpPr txBox="1"/>
            <p:nvPr/>
          </p:nvSpPr>
          <p:spPr>
            <a:xfrm>
              <a:off x="10431575" y="1675824"/>
              <a:ext cx="964901" cy="307777"/>
            </a:xfrm>
            <a:prstGeom prst="rect">
              <a:avLst/>
            </a:prstGeom>
            <a:noFill/>
          </p:spPr>
          <p:txBody>
            <a:bodyPr wrap="square">
              <a:spAutoFit/>
            </a:bodyPr>
            <a:lstStyle/>
            <a:p>
              <a:r>
                <a:rPr lang="en-US" sz="1400" b="1" dirty="0">
                  <a:solidFill>
                    <a:srgbClr val="92D050"/>
                  </a:solidFill>
                </a:rPr>
                <a:t>Hibiscus</a:t>
              </a:r>
            </a:p>
          </p:txBody>
        </p:sp>
        <p:sp>
          <p:nvSpPr>
            <p:cNvPr id="17" name="TextBox 16">
              <a:extLst>
                <a:ext uri="{FF2B5EF4-FFF2-40B4-BE49-F238E27FC236}">
                  <a16:creationId xmlns:a16="http://schemas.microsoft.com/office/drawing/2014/main" id="{2DDC4C41-CFBF-4F15-ADCD-ABAAE61F1FE2}"/>
                </a:ext>
              </a:extLst>
            </p:cNvPr>
            <p:cNvSpPr txBox="1"/>
            <p:nvPr/>
          </p:nvSpPr>
          <p:spPr>
            <a:xfrm>
              <a:off x="673665" y="3882936"/>
              <a:ext cx="1416391" cy="307777"/>
            </a:xfrm>
            <a:prstGeom prst="rect">
              <a:avLst/>
            </a:prstGeom>
            <a:noFill/>
          </p:spPr>
          <p:txBody>
            <a:bodyPr wrap="square">
              <a:spAutoFit/>
            </a:bodyPr>
            <a:lstStyle/>
            <a:p>
              <a:r>
                <a:rPr lang="en-US" sz="1400" b="1" dirty="0">
                  <a:solidFill>
                    <a:srgbClr val="92D050"/>
                  </a:solidFill>
                </a:rPr>
                <a:t>hydrangeas</a:t>
              </a:r>
            </a:p>
          </p:txBody>
        </p:sp>
        <p:pic>
          <p:nvPicPr>
            <p:cNvPr id="18" name="Picture 17">
              <a:extLst>
                <a:ext uri="{FF2B5EF4-FFF2-40B4-BE49-F238E27FC236}">
                  <a16:creationId xmlns:a16="http://schemas.microsoft.com/office/drawing/2014/main" id="{4A16A390-9340-4524-9DF1-08408768DD18}"/>
                </a:ext>
              </a:extLst>
            </p:cNvPr>
            <p:cNvPicPr>
              <a:picLocks noChangeAspect="1"/>
            </p:cNvPicPr>
            <p:nvPr/>
          </p:nvPicPr>
          <p:blipFill>
            <a:blip r:embed="rId7"/>
            <a:stretch>
              <a:fillRect/>
            </a:stretch>
          </p:blipFill>
          <p:spPr>
            <a:xfrm>
              <a:off x="384435" y="4320074"/>
              <a:ext cx="1960658" cy="1694556"/>
            </a:xfrm>
            <a:prstGeom prst="rect">
              <a:avLst/>
            </a:prstGeom>
          </p:spPr>
        </p:pic>
        <p:pic>
          <p:nvPicPr>
            <p:cNvPr id="19" name="Picture 18">
              <a:extLst>
                <a:ext uri="{FF2B5EF4-FFF2-40B4-BE49-F238E27FC236}">
                  <a16:creationId xmlns:a16="http://schemas.microsoft.com/office/drawing/2014/main" id="{641ABA0B-A705-4BA7-BA2C-7855E9C98177}"/>
                </a:ext>
              </a:extLst>
            </p:cNvPr>
            <p:cNvPicPr>
              <a:picLocks noChangeAspect="1"/>
            </p:cNvPicPr>
            <p:nvPr/>
          </p:nvPicPr>
          <p:blipFill>
            <a:blip r:embed="rId8"/>
            <a:stretch>
              <a:fillRect/>
            </a:stretch>
          </p:blipFill>
          <p:spPr>
            <a:xfrm>
              <a:off x="2975708" y="4320074"/>
              <a:ext cx="1656756" cy="1695716"/>
            </a:xfrm>
            <a:prstGeom prst="rect">
              <a:avLst/>
            </a:prstGeom>
          </p:spPr>
        </p:pic>
        <p:sp>
          <p:nvSpPr>
            <p:cNvPr id="20" name="TextBox 19">
              <a:extLst>
                <a:ext uri="{FF2B5EF4-FFF2-40B4-BE49-F238E27FC236}">
                  <a16:creationId xmlns:a16="http://schemas.microsoft.com/office/drawing/2014/main" id="{DB7E75B6-DC19-41D4-9220-D249BDB64859}"/>
                </a:ext>
              </a:extLst>
            </p:cNvPr>
            <p:cNvSpPr txBox="1"/>
            <p:nvPr/>
          </p:nvSpPr>
          <p:spPr>
            <a:xfrm>
              <a:off x="3375149" y="3882936"/>
              <a:ext cx="857873" cy="307777"/>
            </a:xfrm>
            <a:prstGeom prst="rect">
              <a:avLst/>
            </a:prstGeom>
            <a:noFill/>
          </p:spPr>
          <p:txBody>
            <a:bodyPr wrap="square">
              <a:spAutoFit/>
            </a:bodyPr>
            <a:lstStyle/>
            <a:p>
              <a:pPr algn="ctr"/>
              <a:r>
                <a:rPr lang="en-US" sz="1400" b="1" dirty="0">
                  <a:solidFill>
                    <a:srgbClr val="92D050"/>
                  </a:solidFill>
                </a:rPr>
                <a:t>Lilies</a:t>
              </a:r>
            </a:p>
          </p:txBody>
        </p:sp>
        <p:pic>
          <p:nvPicPr>
            <p:cNvPr id="21" name="Picture 20">
              <a:extLst>
                <a:ext uri="{FF2B5EF4-FFF2-40B4-BE49-F238E27FC236}">
                  <a16:creationId xmlns:a16="http://schemas.microsoft.com/office/drawing/2014/main" id="{C5EB756B-CC97-433C-AA7E-503A6BED9A4F}"/>
                </a:ext>
              </a:extLst>
            </p:cNvPr>
            <p:cNvPicPr>
              <a:picLocks noChangeAspect="1"/>
            </p:cNvPicPr>
            <p:nvPr/>
          </p:nvPicPr>
          <p:blipFill>
            <a:blip r:embed="rId9"/>
            <a:stretch>
              <a:fillRect/>
            </a:stretch>
          </p:blipFill>
          <p:spPr>
            <a:xfrm>
              <a:off x="5210158" y="4320073"/>
              <a:ext cx="1840924" cy="1694555"/>
            </a:xfrm>
            <a:prstGeom prst="rect">
              <a:avLst/>
            </a:prstGeom>
          </p:spPr>
        </p:pic>
        <p:sp>
          <p:nvSpPr>
            <p:cNvPr id="22" name="TextBox 21">
              <a:extLst>
                <a:ext uri="{FF2B5EF4-FFF2-40B4-BE49-F238E27FC236}">
                  <a16:creationId xmlns:a16="http://schemas.microsoft.com/office/drawing/2014/main" id="{4199142F-8CD9-42B7-B5E5-816C25C90380}"/>
                </a:ext>
              </a:extLst>
            </p:cNvPr>
            <p:cNvSpPr txBox="1"/>
            <p:nvPr/>
          </p:nvSpPr>
          <p:spPr>
            <a:xfrm>
              <a:off x="5693815" y="3858000"/>
              <a:ext cx="917232" cy="307777"/>
            </a:xfrm>
            <a:prstGeom prst="rect">
              <a:avLst/>
            </a:prstGeom>
            <a:noFill/>
          </p:spPr>
          <p:txBody>
            <a:bodyPr wrap="square">
              <a:spAutoFit/>
            </a:bodyPr>
            <a:lstStyle/>
            <a:p>
              <a:pPr algn="ctr"/>
              <a:r>
                <a:rPr lang="en-US" sz="1400" b="1" dirty="0">
                  <a:solidFill>
                    <a:srgbClr val="92D050"/>
                  </a:solidFill>
                </a:rPr>
                <a:t>Orchids</a:t>
              </a:r>
            </a:p>
          </p:txBody>
        </p:sp>
        <p:pic>
          <p:nvPicPr>
            <p:cNvPr id="23" name="Picture 22">
              <a:extLst>
                <a:ext uri="{FF2B5EF4-FFF2-40B4-BE49-F238E27FC236}">
                  <a16:creationId xmlns:a16="http://schemas.microsoft.com/office/drawing/2014/main" id="{4701C5EC-05FE-4D90-9BAB-4DF2D239482E}"/>
                </a:ext>
              </a:extLst>
            </p:cNvPr>
            <p:cNvPicPr>
              <a:picLocks noChangeAspect="1"/>
            </p:cNvPicPr>
            <p:nvPr/>
          </p:nvPicPr>
          <p:blipFill>
            <a:blip r:embed="rId10"/>
            <a:stretch>
              <a:fillRect/>
            </a:stretch>
          </p:blipFill>
          <p:spPr>
            <a:xfrm>
              <a:off x="7628776" y="4320073"/>
              <a:ext cx="1840922" cy="1694554"/>
            </a:xfrm>
            <a:prstGeom prst="rect">
              <a:avLst/>
            </a:prstGeom>
          </p:spPr>
        </p:pic>
        <p:sp>
          <p:nvSpPr>
            <p:cNvPr id="24" name="TextBox 23">
              <a:extLst>
                <a:ext uri="{FF2B5EF4-FFF2-40B4-BE49-F238E27FC236}">
                  <a16:creationId xmlns:a16="http://schemas.microsoft.com/office/drawing/2014/main" id="{42CFFD26-761C-46A8-9A1F-F3ECEEF758FD}"/>
                </a:ext>
              </a:extLst>
            </p:cNvPr>
            <p:cNvSpPr txBox="1"/>
            <p:nvPr/>
          </p:nvSpPr>
          <p:spPr>
            <a:xfrm>
              <a:off x="8079707" y="3858000"/>
              <a:ext cx="917232" cy="307777"/>
            </a:xfrm>
            <a:prstGeom prst="rect">
              <a:avLst/>
            </a:prstGeom>
            <a:noFill/>
          </p:spPr>
          <p:txBody>
            <a:bodyPr wrap="square">
              <a:spAutoFit/>
            </a:bodyPr>
            <a:lstStyle/>
            <a:p>
              <a:pPr algn="ctr"/>
              <a:r>
                <a:rPr lang="en-US" sz="1400" b="1" dirty="0">
                  <a:solidFill>
                    <a:srgbClr val="92D050"/>
                  </a:solidFill>
                </a:rPr>
                <a:t>Peonies</a:t>
              </a:r>
            </a:p>
          </p:txBody>
        </p:sp>
        <p:pic>
          <p:nvPicPr>
            <p:cNvPr id="25" name="Picture 24">
              <a:extLst>
                <a:ext uri="{FF2B5EF4-FFF2-40B4-BE49-F238E27FC236}">
                  <a16:creationId xmlns:a16="http://schemas.microsoft.com/office/drawing/2014/main" id="{97B4C74B-3392-481E-9E4F-DD87AC934C07}"/>
                </a:ext>
              </a:extLst>
            </p:cNvPr>
            <p:cNvPicPr>
              <a:picLocks noChangeAspect="1"/>
            </p:cNvPicPr>
            <p:nvPr/>
          </p:nvPicPr>
          <p:blipFill>
            <a:blip r:embed="rId11"/>
            <a:stretch>
              <a:fillRect/>
            </a:stretch>
          </p:blipFill>
          <p:spPr>
            <a:xfrm>
              <a:off x="10047392" y="4320072"/>
              <a:ext cx="1737716" cy="1694555"/>
            </a:xfrm>
            <a:prstGeom prst="rect">
              <a:avLst/>
            </a:prstGeom>
          </p:spPr>
        </p:pic>
        <p:sp>
          <p:nvSpPr>
            <p:cNvPr id="26" name="TextBox 25">
              <a:extLst>
                <a:ext uri="{FF2B5EF4-FFF2-40B4-BE49-F238E27FC236}">
                  <a16:creationId xmlns:a16="http://schemas.microsoft.com/office/drawing/2014/main" id="{4CBF7355-66E6-43F6-97AD-3A6735D1C10F}"/>
                </a:ext>
              </a:extLst>
            </p:cNvPr>
            <p:cNvSpPr txBox="1"/>
            <p:nvPr/>
          </p:nvSpPr>
          <p:spPr>
            <a:xfrm>
              <a:off x="10447542" y="3820998"/>
              <a:ext cx="917232" cy="307777"/>
            </a:xfrm>
            <a:prstGeom prst="rect">
              <a:avLst/>
            </a:prstGeom>
            <a:noFill/>
          </p:spPr>
          <p:txBody>
            <a:bodyPr wrap="square">
              <a:spAutoFit/>
            </a:bodyPr>
            <a:lstStyle/>
            <a:p>
              <a:pPr algn="ctr"/>
              <a:r>
                <a:rPr lang="en-US" sz="1400" b="1" dirty="0">
                  <a:solidFill>
                    <a:srgbClr val="92D050"/>
                  </a:solidFill>
                </a:rPr>
                <a:t>Tulips</a:t>
              </a:r>
            </a:p>
          </p:txBody>
        </p:sp>
      </p:grpSp>
    </p:spTree>
    <p:extLst>
      <p:ext uri="{BB962C8B-B14F-4D97-AF65-F5344CB8AC3E}">
        <p14:creationId xmlns:p14="http://schemas.microsoft.com/office/powerpoint/2010/main" val="197814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409663" y="224485"/>
            <a:ext cx="5314536" cy="1325563"/>
          </a:xfrm>
        </p:spPr>
        <p:txBody>
          <a:bodyPr vert="horz" lIns="91440" tIns="45720" rIns="91440" bIns="45720" rtlCol="0" anchor="ctr">
            <a:normAutofit/>
          </a:bodyPr>
          <a:lstStyle/>
          <a:p>
            <a:pPr algn="l"/>
            <a:r>
              <a:rPr lang="en-US" sz="4000" dirty="0">
                <a:solidFill>
                  <a:srgbClr val="00B0F0"/>
                </a:solidFill>
              </a:rPr>
              <a:t>Success</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294678" y="1550048"/>
            <a:ext cx="5314543" cy="4817196"/>
          </a:xfrm>
          <a:prstGeom prst="rect">
            <a:avLst/>
          </a:prstGeom>
        </p:spPr>
        <p:txBody>
          <a:bodyPr vert="horz" lIns="91440" tIns="45720" rIns="91440" bIns="45720" rtlCol="0" anchor="t">
            <a:norm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457200" indent="-342900" defTabSz="914400">
              <a:lnSpc>
                <a:spcPct val="90000"/>
              </a:lnSpc>
              <a:buFont typeface="Wingdings" panose="05000000000000000000" pitchFamily="2" charset="2"/>
              <a:buChar char="v"/>
              <a:defRPr/>
            </a:pPr>
            <a:r>
              <a:rPr lang="en-US" sz="2000" dirty="0">
                <a:solidFill>
                  <a:srgbClr val="FFC000"/>
                </a:solidFill>
                <a:latin typeface="Arial"/>
              </a:rPr>
              <a:t>Build a Deep Learning model that can predict customer images with at least 85% accuracy</a:t>
            </a:r>
          </a:p>
          <a:p>
            <a:pPr marL="457200" indent="-342900" defTabSz="914400">
              <a:lnSpc>
                <a:spcPct val="90000"/>
              </a:lnSpc>
              <a:buFont typeface="Wingdings" panose="05000000000000000000" pitchFamily="2" charset="2"/>
              <a:buChar char="v"/>
              <a:defRPr/>
            </a:pPr>
            <a:endParaRPr lang="en-US" sz="2000" dirty="0">
              <a:solidFill>
                <a:srgbClr val="FFC000"/>
              </a:solidFill>
              <a:latin typeface="Arial"/>
            </a:endParaRPr>
          </a:p>
          <a:p>
            <a:pPr marL="457200" indent="-342900" defTabSz="914400">
              <a:lnSpc>
                <a:spcPct val="90000"/>
              </a:lnSpc>
              <a:buFont typeface="Wingdings" panose="05000000000000000000" pitchFamily="2" charset="2"/>
              <a:buChar char="v"/>
              <a:defRPr/>
            </a:pPr>
            <a:r>
              <a:rPr lang="en-US" sz="2000" dirty="0">
                <a:solidFill>
                  <a:srgbClr val="FFC000"/>
                </a:solidFill>
                <a:latin typeface="Arial"/>
              </a:rPr>
              <a:t>The florist can easy spot misclassified flowers based on the file names and manually change the names</a:t>
            </a:r>
          </a:p>
          <a:p>
            <a:pPr marL="457200" indent="-342900" defTabSz="914400">
              <a:lnSpc>
                <a:spcPct val="90000"/>
              </a:lnSpc>
              <a:buFont typeface="Wingdings" panose="05000000000000000000" pitchFamily="2" charset="2"/>
              <a:buChar char="v"/>
              <a:defRPr/>
            </a:pPr>
            <a:endParaRPr lang="en-US" sz="2000" dirty="0">
              <a:solidFill>
                <a:srgbClr val="FFC000"/>
              </a:solidFill>
              <a:latin typeface="Arial"/>
            </a:endParaRPr>
          </a:p>
          <a:p>
            <a:pPr marL="457200" indent="-342900" defTabSz="914400">
              <a:lnSpc>
                <a:spcPct val="90000"/>
              </a:lnSpc>
              <a:buFont typeface="Wingdings" panose="05000000000000000000" pitchFamily="2" charset="2"/>
              <a:buChar char="v"/>
              <a:defRPr/>
            </a:pPr>
            <a:r>
              <a:rPr lang="en-US" sz="2000" dirty="0">
                <a:solidFill>
                  <a:srgbClr val="FFC000"/>
                </a:solidFill>
                <a:latin typeface="Arial"/>
              </a:rPr>
              <a:t>By doing so, the owner still reduces the time from 100% of the florist’s time to 15% of the florists time</a:t>
            </a:r>
          </a:p>
          <a:p>
            <a:pPr marL="457200" indent="-342900" defTabSz="914400">
              <a:lnSpc>
                <a:spcPct val="90000"/>
              </a:lnSpc>
              <a:buFont typeface="Wingdings" panose="05000000000000000000" pitchFamily="2" charset="2"/>
              <a:buChar char="v"/>
              <a:defRPr/>
            </a:pPr>
            <a:endParaRPr lang="en-US" sz="2000" dirty="0">
              <a:solidFill>
                <a:srgbClr val="FFC000"/>
              </a:solidFill>
              <a:latin typeface="Arial"/>
            </a:endParaRPr>
          </a:p>
          <a:p>
            <a:pPr marL="457200" indent="-342900" defTabSz="914400">
              <a:lnSpc>
                <a:spcPct val="90000"/>
              </a:lnSpc>
              <a:buFont typeface="Wingdings" panose="05000000000000000000" pitchFamily="2" charset="2"/>
              <a:buChar char="v"/>
              <a:defRPr/>
            </a:pPr>
            <a:r>
              <a:rPr lang="en-US" sz="2000" dirty="0">
                <a:solidFill>
                  <a:srgbClr val="FFC000"/>
                </a:solidFill>
                <a:latin typeface="Arial"/>
              </a:rPr>
              <a:t>The savings lead to a 90% increase in ROI</a:t>
            </a:r>
          </a:p>
        </p:txBody>
      </p:sp>
      <p:pic>
        <p:nvPicPr>
          <p:cNvPr id="4098" name="Picture 2" descr="What Does Success Really Mean to You? | SUCCESS">
            <a:extLst>
              <a:ext uri="{FF2B5EF4-FFF2-40B4-BE49-F238E27FC236}">
                <a16:creationId xmlns:a16="http://schemas.microsoft.com/office/drawing/2014/main" id="{73FC3F47-35C8-44A3-A278-09C706A7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51" r="21196"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566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4" y="288243"/>
            <a:ext cx="3197876" cy="857250"/>
          </a:xfrm>
        </p:spPr>
        <p:txBody>
          <a:bodyPr>
            <a:normAutofit/>
          </a:bodyPr>
          <a:lstStyle/>
          <a:p>
            <a:pPr algn="l"/>
            <a:r>
              <a:rPr lang="en-US" sz="4000" dirty="0">
                <a:solidFill>
                  <a:srgbClr val="00B0F0"/>
                </a:solidFill>
              </a:rPr>
              <a:t>Constraints</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437953" y="1348593"/>
            <a:ext cx="5769900" cy="4744296"/>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FFC000"/>
                </a:solidFill>
                <a:latin typeface="Arial"/>
              </a:rPr>
              <a:t>Number of training images is small</a:t>
            </a:r>
            <a:endParaRPr kumimoji="0" lang="en-US" sz="2000" b="0" i="0" u="none" strike="noStrike" kern="1200" cap="none" spc="0" normalizeH="0" baseline="0" noProof="0" dirty="0">
              <a:ln>
                <a:noFill/>
              </a:ln>
              <a:solidFill>
                <a:srgbClr val="FFC000"/>
              </a:solidFill>
              <a:effectLst/>
              <a:uLnTx/>
              <a:uFillTx/>
              <a:latin typeface="Arial"/>
              <a:ea typeface="+mn-ea"/>
              <a:cs typeface="+mn-cs"/>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Reliance on third party data</a:t>
            </a:r>
          </a:p>
          <a:p>
            <a:pPr marR="0" lvl="0" algn="l" defTabSz="685800" rtl="0" eaLnBrk="1" fontAlgn="auto" latinLnBrk="0" hangingPunct="1">
              <a:lnSpc>
                <a:spcPct val="100000"/>
              </a:lnSpc>
              <a:spcBef>
                <a:spcPts val="900"/>
              </a:spcBef>
              <a:spcAft>
                <a:spcPts val="0"/>
              </a:spcAft>
              <a:buClrTx/>
              <a:buSzTx/>
              <a:tabLst/>
              <a:defRPr/>
            </a:pPr>
            <a:endParaRPr lang="en-US" sz="2000" dirty="0">
              <a:solidFill>
                <a:srgbClr val="FFC000"/>
              </a:solidFill>
              <a:latin typeface="Arial"/>
            </a:endParaRPr>
          </a:p>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Model accuracy not close enough to human accuracy of 100%</a:t>
            </a:r>
          </a:p>
        </p:txBody>
      </p:sp>
      <p:pic>
        <p:nvPicPr>
          <p:cNvPr id="5124" name="Picture 4" descr="Constraints Stock Illustrations – 899 Constraints Stock Illustrations,  Vectors &amp; Clipart - Dreamstime">
            <a:extLst>
              <a:ext uri="{FF2B5EF4-FFF2-40B4-BE49-F238E27FC236}">
                <a16:creationId xmlns:a16="http://schemas.microsoft.com/office/drawing/2014/main" id="{C7D34211-4F45-41E6-B8CF-996463D88F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3033" y="1348593"/>
            <a:ext cx="4717596" cy="301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4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288243"/>
            <a:ext cx="4952573" cy="857250"/>
          </a:xfrm>
        </p:spPr>
        <p:txBody>
          <a:bodyPr>
            <a:normAutofit fontScale="90000"/>
          </a:bodyPr>
          <a:lstStyle/>
          <a:p>
            <a:pPr algn="l"/>
            <a:r>
              <a:rPr lang="en-US" sz="4000" dirty="0">
                <a:solidFill>
                  <a:srgbClr val="00B0F0"/>
                </a:solidFill>
              </a:rPr>
              <a:t>Data Augmentation</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758948" y="2279771"/>
            <a:ext cx="2229746" cy="926859"/>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92D050"/>
                </a:solidFill>
                <a:latin typeface="Arial"/>
              </a:rPr>
              <a:t>Random Flip</a:t>
            </a:r>
            <a:endParaRPr kumimoji="0" lang="en-US" sz="2000" b="0" i="0" u="none" strike="noStrike" kern="1200" cap="none" spc="0" normalizeH="0" baseline="0" noProof="0" dirty="0">
              <a:ln>
                <a:noFill/>
              </a:ln>
              <a:solidFill>
                <a:srgbClr val="92D050"/>
              </a:solidFill>
              <a:effectLst/>
              <a:uLnTx/>
              <a:uFillTx/>
              <a:latin typeface="Arial"/>
              <a:ea typeface="+mn-ea"/>
              <a:cs typeface="+mn-cs"/>
            </a:endParaRPr>
          </a:p>
        </p:txBody>
      </p:sp>
      <p:sp>
        <p:nvSpPr>
          <p:cNvPr id="12" name="Text Placeholder 4">
            <a:extLst>
              <a:ext uri="{FF2B5EF4-FFF2-40B4-BE49-F238E27FC236}">
                <a16:creationId xmlns:a16="http://schemas.microsoft.com/office/drawing/2014/main" id="{DDA386E1-874F-438E-B3EC-4D90F9CCE374}"/>
              </a:ext>
            </a:extLst>
          </p:cNvPr>
          <p:cNvSpPr txBox="1">
            <a:spLocks/>
          </p:cNvSpPr>
          <p:nvPr/>
        </p:nvSpPr>
        <p:spPr>
          <a:xfrm>
            <a:off x="4380395" y="2279771"/>
            <a:ext cx="2424251" cy="42148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2000" dirty="0">
                <a:solidFill>
                  <a:srgbClr val="92D050"/>
                </a:solidFill>
                <a:latin typeface="Arial"/>
              </a:rPr>
              <a:t>Random Rotate</a:t>
            </a:r>
            <a:endParaRPr kumimoji="0" lang="en-US" sz="2000" b="0" i="0" u="none" strike="noStrike" kern="1200" cap="none" spc="0" normalizeH="0" baseline="0" noProof="0" dirty="0">
              <a:ln>
                <a:noFill/>
              </a:ln>
              <a:solidFill>
                <a:srgbClr val="92D050"/>
              </a:solidFill>
              <a:effectLst/>
              <a:uLnTx/>
              <a:uFillTx/>
              <a:latin typeface="Arial"/>
              <a:ea typeface="+mn-ea"/>
              <a:cs typeface="+mn-cs"/>
            </a:endParaRPr>
          </a:p>
        </p:txBody>
      </p:sp>
      <p:sp>
        <p:nvSpPr>
          <p:cNvPr id="11" name="Text Placeholder 4">
            <a:extLst>
              <a:ext uri="{FF2B5EF4-FFF2-40B4-BE49-F238E27FC236}">
                <a16:creationId xmlns:a16="http://schemas.microsoft.com/office/drawing/2014/main" id="{05FA51DA-44DA-418F-BF82-55FEEA07E254}"/>
              </a:ext>
            </a:extLst>
          </p:cNvPr>
          <p:cNvSpPr txBox="1">
            <a:spLocks/>
          </p:cNvSpPr>
          <p:nvPr/>
        </p:nvSpPr>
        <p:spPr>
          <a:xfrm>
            <a:off x="8047734" y="2279771"/>
            <a:ext cx="2424251" cy="926859"/>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92D050"/>
                </a:solidFill>
                <a:effectLst/>
                <a:uLnTx/>
                <a:uFillTx/>
                <a:latin typeface="Arial"/>
                <a:ea typeface="+mn-ea"/>
                <a:cs typeface="+mn-cs"/>
              </a:rPr>
              <a:t>Random Zoom</a:t>
            </a:r>
          </a:p>
        </p:txBody>
      </p:sp>
      <p:sp>
        <p:nvSpPr>
          <p:cNvPr id="15" name="Text Placeholder 4">
            <a:extLst>
              <a:ext uri="{FF2B5EF4-FFF2-40B4-BE49-F238E27FC236}">
                <a16:creationId xmlns:a16="http://schemas.microsoft.com/office/drawing/2014/main" id="{AD6112B6-E13D-42F5-8302-FFBB897E4D84}"/>
              </a:ext>
            </a:extLst>
          </p:cNvPr>
          <p:cNvSpPr txBox="1">
            <a:spLocks/>
          </p:cNvSpPr>
          <p:nvPr/>
        </p:nvSpPr>
        <p:spPr>
          <a:xfrm>
            <a:off x="437953" y="1348593"/>
            <a:ext cx="11222744" cy="606042"/>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kumimoji="0" lang="en-US" sz="2000" b="0" i="0" u="none" strike="noStrike" kern="1200" cap="none" spc="0" normalizeH="0" baseline="0" noProof="0" dirty="0">
                <a:ln>
                  <a:noFill/>
                </a:ln>
                <a:solidFill>
                  <a:srgbClr val="FFC000"/>
                </a:solidFill>
                <a:effectLst/>
                <a:uLnTx/>
                <a:uFillTx/>
                <a:latin typeface="Arial"/>
                <a:ea typeface="+mn-ea"/>
                <a:cs typeface="+mn-cs"/>
              </a:rPr>
              <a:t>We can increase the size of the training dataset by randomly flipping, rotating and zooming into the images</a:t>
            </a:r>
          </a:p>
        </p:txBody>
      </p:sp>
      <p:pic>
        <p:nvPicPr>
          <p:cNvPr id="9" name="Picture 8">
            <a:extLst>
              <a:ext uri="{FF2B5EF4-FFF2-40B4-BE49-F238E27FC236}">
                <a16:creationId xmlns:a16="http://schemas.microsoft.com/office/drawing/2014/main" id="{58355BDE-3F1B-4E59-97FF-42497663D3F1}"/>
              </a:ext>
            </a:extLst>
          </p:cNvPr>
          <p:cNvPicPr>
            <a:picLocks noChangeAspect="1"/>
          </p:cNvPicPr>
          <p:nvPr/>
        </p:nvPicPr>
        <p:blipFill>
          <a:blip r:embed="rId2"/>
          <a:stretch>
            <a:fillRect/>
          </a:stretch>
        </p:blipFill>
        <p:spPr>
          <a:xfrm>
            <a:off x="605123" y="3010947"/>
            <a:ext cx="2429462" cy="2441086"/>
          </a:xfrm>
          <a:prstGeom prst="rect">
            <a:avLst/>
          </a:prstGeom>
        </p:spPr>
      </p:pic>
      <p:pic>
        <p:nvPicPr>
          <p:cNvPr id="20" name="Picture 19">
            <a:extLst>
              <a:ext uri="{FF2B5EF4-FFF2-40B4-BE49-F238E27FC236}">
                <a16:creationId xmlns:a16="http://schemas.microsoft.com/office/drawing/2014/main" id="{E64FC42F-3794-4B34-B34B-0CB83D740835}"/>
              </a:ext>
            </a:extLst>
          </p:cNvPr>
          <p:cNvPicPr>
            <a:picLocks noChangeAspect="1"/>
          </p:cNvPicPr>
          <p:nvPr/>
        </p:nvPicPr>
        <p:blipFill>
          <a:blip r:embed="rId3"/>
          <a:stretch>
            <a:fillRect/>
          </a:stretch>
        </p:blipFill>
        <p:spPr>
          <a:xfrm>
            <a:off x="7945060" y="3010947"/>
            <a:ext cx="2394367" cy="2441086"/>
          </a:xfrm>
          <a:prstGeom prst="rect">
            <a:avLst/>
          </a:prstGeom>
        </p:spPr>
      </p:pic>
      <p:pic>
        <p:nvPicPr>
          <p:cNvPr id="22" name="Picture 21">
            <a:extLst>
              <a:ext uri="{FF2B5EF4-FFF2-40B4-BE49-F238E27FC236}">
                <a16:creationId xmlns:a16="http://schemas.microsoft.com/office/drawing/2014/main" id="{EFEB2F87-BF9A-418B-AB63-F6E78BA59C5B}"/>
              </a:ext>
            </a:extLst>
          </p:cNvPr>
          <p:cNvPicPr>
            <a:picLocks noChangeAspect="1"/>
          </p:cNvPicPr>
          <p:nvPr/>
        </p:nvPicPr>
        <p:blipFill>
          <a:blip r:embed="rId4"/>
          <a:stretch>
            <a:fillRect/>
          </a:stretch>
        </p:blipFill>
        <p:spPr>
          <a:xfrm>
            <a:off x="4277721" y="3010947"/>
            <a:ext cx="2424251" cy="2441086"/>
          </a:xfrm>
          <a:prstGeom prst="rect">
            <a:avLst/>
          </a:prstGeom>
        </p:spPr>
      </p:pic>
    </p:spTree>
    <p:extLst>
      <p:ext uri="{BB962C8B-B14F-4D97-AF65-F5344CB8AC3E}">
        <p14:creationId xmlns:p14="http://schemas.microsoft.com/office/powerpoint/2010/main" val="1603789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61515115-95FB-41E0-86F3-8744438C0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648930" y="629266"/>
            <a:ext cx="5616217" cy="1622321"/>
          </a:xfrm>
        </p:spPr>
        <p:txBody>
          <a:bodyPr vert="horz" lIns="91440" tIns="45720" rIns="91440" bIns="45720" rtlCol="0" anchor="t">
            <a:normAutofit/>
          </a:bodyPr>
          <a:lstStyle/>
          <a:p>
            <a:r>
              <a:rPr lang="en-US" sz="3600" dirty="0">
                <a:solidFill>
                  <a:srgbClr val="00B0F0"/>
                </a:solidFill>
              </a:rPr>
              <a:t>Approach to solve the problem</a:t>
            </a:r>
          </a:p>
        </p:txBody>
      </p:sp>
      <p:sp>
        <p:nvSpPr>
          <p:cNvPr id="29" name="Freeform 31">
            <a:extLst>
              <a:ext uri="{FF2B5EF4-FFF2-40B4-BE49-F238E27FC236}">
                <a16:creationId xmlns:a16="http://schemas.microsoft.com/office/drawing/2014/main" id="{8222A33F-BE2D-4D69-92A0-5DF8B17BAA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49843"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rgbClr val="FFFFFF"/>
              </a:solidFill>
            </a:endParaRPr>
          </a:p>
        </p:txBody>
      </p:sp>
      <p:sp useBgFill="1">
        <p:nvSpPr>
          <p:cNvPr id="31" name="Freeform: Shape 30">
            <a:extLst>
              <a:ext uri="{FF2B5EF4-FFF2-40B4-BE49-F238E27FC236}">
                <a16:creationId xmlns:a16="http://schemas.microsoft.com/office/drawing/2014/main" id="{CE1C74D0-9609-468A-9597-5D87C8A42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98731" y="664312"/>
            <a:ext cx="6858001" cy="5529377"/>
          </a:xfrm>
          <a:custGeom>
            <a:avLst/>
            <a:gdLst>
              <a:gd name="connsiteX0" fmla="*/ 6858001 w 6858001"/>
              <a:gd name="connsiteY0" fmla="*/ 1177 h 5529377"/>
              <a:gd name="connsiteX1" fmla="*/ 6858001 w 6858001"/>
              <a:gd name="connsiteY1" fmla="*/ 1344715 h 5529377"/>
              <a:gd name="connsiteX2" fmla="*/ 6858000 w 6858001"/>
              <a:gd name="connsiteY2" fmla="*/ 1344715 h 5529377"/>
              <a:gd name="connsiteX3" fmla="*/ 6858000 w 6858001"/>
              <a:gd name="connsiteY3" fmla="*/ 5529377 h 5529377"/>
              <a:gd name="connsiteX4" fmla="*/ 0 w 6858001"/>
              <a:gd name="connsiteY4" fmla="*/ 5529376 h 5529377"/>
              <a:gd name="connsiteX5" fmla="*/ 0 w 6858001"/>
              <a:gd name="connsiteY5" fmla="*/ 891096 h 5529377"/>
              <a:gd name="connsiteX6" fmla="*/ 1 w 6858001"/>
              <a:gd name="connsiteY6" fmla="*/ 891096 h 5529377"/>
              <a:gd name="connsiteX7" fmla="*/ 1 w 6858001"/>
              <a:gd name="connsiteY7" fmla="*/ 0 h 5529377"/>
              <a:gd name="connsiteX8" fmla="*/ 40463 w 6858001"/>
              <a:gd name="connsiteY8" fmla="*/ 5883 h 5529377"/>
              <a:gd name="connsiteX9" fmla="*/ 159107 w 6858001"/>
              <a:gd name="connsiteY9" fmla="*/ 23196 h 5529377"/>
              <a:gd name="connsiteX10" fmla="*/ 245518 w 6858001"/>
              <a:gd name="connsiteY10" fmla="*/ 35299 h 5529377"/>
              <a:gd name="connsiteX11" fmla="*/ 348388 w 6858001"/>
              <a:gd name="connsiteY11" fmla="*/ 48073 h 5529377"/>
              <a:gd name="connsiteX12" fmla="*/ 470460 w 6858001"/>
              <a:gd name="connsiteY12" fmla="*/ 63369 h 5529377"/>
              <a:gd name="connsiteX13" fmla="*/ 605563 w 6858001"/>
              <a:gd name="connsiteY13" fmla="*/ 79506 h 5529377"/>
              <a:gd name="connsiteX14" fmla="*/ 757810 w 6858001"/>
              <a:gd name="connsiteY14" fmla="*/ 96483 h 5529377"/>
              <a:gd name="connsiteX15" fmla="*/ 923774 w 6858001"/>
              <a:gd name="connsiteY15" fmla="*/ 114469 h 5529377"/>
              <a:gd name="connsiteX16" fmla="*/ 1104139 w 6858001"/>
              <a:gd name="connsiteY16" fmla="*/ 132454 h 5529377"/>
              <a:gd name="connsiteX17" fmla="*/ 1296163 w 6858001"/>
              <a:gd name="connsiteY17" fmla="*/ 150776 h 5529377"/>
              <a:gd name="connsiteX18" fmla="*/ 1503275 w 6858001"/>
              <a:gd name="connsiteY18" fmla="*/ 167753 h 5529377"/>
              <a:gd name="connsiteX19" fmla="*/ 1719988 w 6858001"/>
              <a:gd name="connsiteY19" fmla="*/ 184058 h 5529377"/>
              <a:gd name="connsiteX20" fmla="*/ 1949045 w 6858001"/>
              <a:gd name="connsiteY20" fmla="*/ 198849 h 5529377"/>
              <a:gd name="connsiteX21" fmla="*/ 2187703 w 6858001"/>
              <a:gd name="connsiteY21" fmla="*/ 212969 h 5529377"/>
              <a:gd name="connsiteX22" fmla="*/ 2436649 w 6858001"/>
              <a:gd name="connsiteY22" fmla="*/ 226248 h 5529377"/>
              <a:gd name="connsiteX23" fmla="*/ 2564208 w 6858001"/>
              <a:gd name="connsiteY23" fmla="*/ 230955 h 5529377"/>
              <a:gd name="connsiteX24" fmla="*/ 2694509 w 6858001"/>
              <a:gd name="connsiteY24" fmla="*/ 236165 h 5529377"/>
              <a:gd name="connsiteX25" fmla="*/ 2826868 w 6858001"/>
              <a:gd name="connsiteY25" fmla="*/ 241040 h 5529377"/>
              <a:gd name="connsiteX26" fmla="*/ 2959914 w 6858001"/>
              <a:gd name="connsiteY26" fmla="*/ 244234 h 5529377"/>
              <a:gd name="connsiteX27" fmla="*/ 3095702 w 6858001"/>
              <a:gd name="connsiteY27" fmla="*/ 247091 h 5529377"/>
              <a:gd name="connsiteX28" fmla="*/ 3232862 w 6858001"/>
              <a:gd name="connsiteY28" fmla="*/ 250117 h 5529377"/>
              <a:gd name="connsiteX29" fmla="*/ 3372765 w 6858001"/>
              <a:gd name="connsiteY29" fmla="*/ 252134 h 5529377"/>
              <a:gd name="connsiteX30" fmla="*/ 3514040 w 6858001"/>
              <a:gd name="connsiteY30" fmla="*/ 252134 h 5529377"/>
              <a:gd name="connsiteX31" fmla="*/ 3656686 w 6858001"/>
              <a:gd name="connsiteY31" fmla="*/ 253142 h 5529377"/>
              <a:gd name="connsiteX32" fmla="*/ 3800704 w 6858001"/>
              <a:gd name="connsiteY32" fmla="*/ 252134 h 5529377"/>
              <a:gd name="connsiteX33" fmla="*/ 3946780 w 6858001"/>
              <a:gd name="connsiteY33" fmla="*/ 250117 h 5529377"/>
              <a:gd name="connsiteX34" fmla="*/ 4092855 w 6858001"/>
              <a:gd name="connsiteY34" fmla="*/ 248268 h 5529377"/>
              <a:gd name="connsiteX35" fmla="*/ 4240988 w 6858001"/>
              <a:gd name="connsiteY35" fmla="*/ 244234 h 5529377"/>
              <a:gd name="connsiteX36" fmla="*/ 4390492 w 6858001"/>
              <a:gd name="connsiteY36" fmla="*/ 240032 h 5529377"/>
              <a:gd name="connsiteX37" fmla="*/ 4539997 w 6858001"/>
              <a:gd name="connsiteY37" fmla="*/ 235157 h 5529377"/>
              <a:gd name="connsiteX38" fmla="*/ 4690873 w 6858001"/>
              <a:gd name="connsiteY38" fmla="*/ 228266 h 5529377"/>
              <a:gd name="connsiteX39" fmla="*/ 4843120 w 6858001"/>
              <a:gd name="connsiteY39" fmla="*/ 220029 h 5529377"/>
              <a:gd name="connsiteX40" fmla="*/ 4996054 w 6858001"/>
              <a:gd name="connsiteY40" fmla="*/ 212129 h 5529377"/>
              <a:gd name="connsiteX41" fmla="*/ 5148987 w 6858001"/>
              <a:gd name="connsiteY41" fmla="*/ 202044 h 5529377"/>
              <a:gd name="connsiteX42" fmla="*/ 5303978 w 6858001"/>
              <a:gd name="connsiteY42" fmla="*/ 189941 h 5529377"/>
              <a:gd name="connsiteX43" fmla="*/ 5456911 w 6858001"/>
              <a:gd name="connsiteY43" fmla="*/ 177839 h 5529377"/>
              <a:gd name="connsiteX44" fmla="*/ 5612588 w 6858001"/>
              <a:gd name="connsiteY44" fmla="*/ 163887 h 5529377"/>
              <a:gd name="connsiteX45" fmla="*/ 5768950 w 6858001"/>
              <a:gd name="connsiteY45" fmla="*/ 148591 h 5529377"/>
              <a:gd name="connsiteX46" fmla="*/ 5923255 w 6858001"/>
              <a:gd name="connsiteY46" fmla="*/ 132455 h 5529377"/>
              <a:gd name="connsiteX47" fmla="*/ 6079618 w 6858001"/>
              <a:gd name="connsiteY47" fmla="*/ 113629 h 5529377"/>
              <a:gd name="connsiteX48" fmla="*/ 6235294 w 6858001"/>
              <a:gd name="connsiteY48" fmla="*/ 93458 h 5529377"/>
              <a:gd name="connsiteX49" fmla="*/ 6391657 w 6858001"/>
              <a:gd name="connsiteY49" fmla="*/ 73455 h 5529377"/>
              <a:gd name="connsiteX50" fmla="*/ 6547333 w 6858001"/>
              <a:gd name="connsiteY50" fmla="*/ 50091 h 5529377"/>
              <a:gd name="connsiteX51" fmla="*/ 6702324 w 6858001"/>
              <a:gd name="connsiteY51" fmla="*/ 26222 h 55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529377">
                <a:moveTo>
                  <a:pt x="6858001" y="1177"/>
                </a:moveTo>
                <a:lnTo>
                  <a:pt x="6858001" y="1344715"/>
                </a:lnTo>
                <a:lnTo>
                  <a:pt x="6858000" y="1344715"/>
                </a:lnTo>
                <a:lnTo>
                  <a:pt x="6858000" y="5529377"/>
                </a:lnTo>
                <a:lnTo>
                  <a:pt x="0" y="5529376"/>
                </a:lnTo>
                <a:lnTo>
                  <a:pt x="0" y="891096"/>
                </a:lnTo>
                <a:lnTo>
                  <a:pt x="1" y="891096"/>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10" name="Picture 9">
            <a:extLst>
              <a:ext uri="{FF2B5EF4-FFF2-40B4-BE49-F238E27FC236}">
                <a16:creationId xmlns:a16="http://schemas.microsoft.com/office/drawing/2014/main" id="{198A0B8B-F2EA-4A8C-BDB3-D0EE484F4AD1}"/>
              </a:ext>
            </a:extLst>
          </p:cNvPr>
          <p:cNvPicPr>
            <a:picLocks noChangeAspect="1"/>
          </p:cNvPicPr>
          <p:nvPr/>
        </p:nvPicPr>
        <p:blipFill>
          <a:blip r:embed="rId6"/>
          <a:stretch>
            <a:fillRect/>
          </a:stretch>
        </p:blipFill>
        <p:spPr>
          <a:xfrm>
            <a:off x="7563742" y="1408623"/>
            <a:ext cx="3980139" cy="4040750"/>
          </a:xfrm>
          <a:prstGeom prst="rect">
            <a:avLst/>
          </a:prstGeom>
          <a:effectLst/>
        </p:spPr>
      </p:pic>
      <p:sp>
        <p:nvSpPr>
          <p:cNvPr id="33" name="Rectangle 32">
            <a:extLst>
              <a:ext uri="{FF2B5EF4-FFF2-40B4-BE49-F238E27FC236}">
                <a16:creationId xmlns:a16="http://schemas.microsoft.com/office/drawing/2014/main" id="{C137128D-E594-4905-9F76-E385F0831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 Placeholder 4">
            <a:extLst>
              <a:ext uri="{FF2B5EF4-FFF2-40B4-BE49-F238E27FC236}">
                <a16:creationId xmlns:a16="http://schemas.microsoft.com/office/drawing/2014/main" id="{EAADEA32-0B5F-447C-BE55-E00F37123814}"/>
              </a:ext>
            </a:extLst>
          </p:cNvPr>
          <p:cNvSpPr txBox="1">
            <a:spLocks/>
          </p:cNvSpPr>
          <p:nvPr/>
        </p:nvSpPr>
        <p:spPr>
          <a:xfrm>
            <a:off x="648931" y="2438400"/>
            <a:ext cx="5616216" cy="3785419"/>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r>
              <a:rPr lang="en-US" sz="2000" dirty="0">
                <a:solidFill>
                  <a:srgbClr val="FFC000"/>
                </a:solidFill>
                <a:latin typeface="Arial"/>
              </a:rPr>
              <a:t>Implement a Convolutional Neural Network</a:t>
            </a: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endParaRPr lang="en-US" sz="2000" dirty="0">
              <a:solidFill>
                <a:srgbClr val="FFC000"/>
              </a:solidFill>
              <a:latin typeface="Arial"/>
            </a:endParaRP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r>
              <a:rPr lang="en-US" sz="2000" dirty="0">
                <a:solidFill>
                  <a:srgbClr val="FFC000"/>
                </a:solidFill>
                <a:latin typeface="Arial"/>
              </a:rPr>
              <a:t>Use the </a:t>
            </a:r>
            <a:r>
              <a:rPr lang="en-US" sz="2000" dirty="0" err="1">
                <a:solidFill>
                  <a:srgbClr val="FFC000"/>
                </a:solidFill>
                <a:latin typeface="Arial"/>
              </a:rPr>
              <a:t>Keras</a:t>
            </a:r>
            <a:r>
              <a:rPr lang="en-US" sz="2000" dirty="0">
                <a:solidFill>
                  <a:srgbClr val="FFC000"/>
                </a:solidFill>
                <a:latin typeface="Arial"/>
              </a:rPr>
              <a:t> Sequential API to build the network</a:t>
            </a: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endParaRPr lang="en-US" sz="2000" dirty="0">
              <a:solidFill>
                <a:srgbClr val="FFC000"/>
              </a:solidFill>
              <a:latin typeface="Arial"/>
            </a:endParaRP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r>
              <a:rPr lang="en-US" sz="2000" dirty="0">
                <a:solidFill>
                  <a:srgbClr val="FFC000"/>
                </a:solidFill>
                <a:latin typeface="Arial"/>
              </a:rPr>
              <a:t>Augment the Data</a:t>
            </a: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endParaRPr lang="en-US" sz="2000" dirty="0">
              <a:solidFill>
                <a:srgbClr val="FFC000"/>
              </a:solidFill>
              <a:latin typeface="Arial"/>
            </a:endParaRP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r>
              <a:rPr lang="en-US" sz="2000" dirty="0">
                <a:solidFill>
                  <a:srgbClr val="FFC000"/>
                </a:solidFill>
                <a:latin typeface="Arial"/>
              </a:rPr>
              <a:t>Tune the model to reduce overfitting</a:t>
            </a: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endParaRPr lang="en-US" sz="2000" dirty="0">
              <a:solidFill>
                <a:srgbClr val="FFC000"/>
              </a:solidFill>
              <a:latin typeface="Arial"/>
            </a:endParaRPr>
          </a:p>
          <a:p>
            <a:pPr marL="342900" marR="0" lvl="0" indent="-342900" defTabSz="457200" fontAlgn="auto">
              <a:spcBef>
                <a:spcPts val="1000"/>
              </a:spcBef>
              <a:buClr>
                <a:schemeClr val="bg2">
                  <a:lumMod val="40000"/>
                  <a:lumOff val="60000"/>
                </a:schemeClr>
              </a:buClr>
              <a:buSzPct val="80000"/>
              <a:buFont typeface="Wingdings" panose="05000000000000000000" pitchFamily="2" charset="2"/>
              <a:buChar char="v"/>
              <a:tabLst/>
              <a:defRPr/>
            </a:pPr>
            <a:r>
              <a:rPr lang="en-US" sz="2000" dirty="0">
                <a:solidFill>
                  <a:srgbClr val="FFC000"/>
                </a:solidFill>
                <a:latin typeface="Arial"/>
              </a:rPr>
              <a:t>Test Pretrained models</a:t>
            </a:r>
          </a:p>
          <a:p>
            <a:pPr marL="285750" marR="0" lvl="0" indent="-28575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a:p>
            <a:pPr marL="285750" marR="0" lvl="0" indent="-28575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a:p>
            <a:pPr marL="285750" marR="0" lvl="0" indent="-28575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a:p>
            <a:pPr marR="0" lvl="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a:p>
            <a:pPr marL="285750" marR="0" lvl="0" indent="-28575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a:p>
            <a:pPr marL="285750" marR="0" lvl="0" indent="-285750" defTabSz="457200" fontAlgn="auto">
              <a:spcBef>
                <a:spcPts val="1000"/>
              </a:spcBef>
              <a:buClr>
                <a:schemeClr val="bg2">
                  <a:lumMod val="40000"/>
                  <a:lumOff val="60000"/>
                </a:schemeClr>
              </a:buClr>
              <a:buSzPct val="80000"/>
              <a:buFont typeface="Wingdings 3" charset="2"/>
              <a:buChar char=""/>
              <a:tabLst/>
              <a:defRPr/>
            </a:pPr>
            <a:endParaRPr lang="en-US" dirty="0">
              <a:solidFill>
                <a:srgbClr val="FFFFFF"/>
              </a:solidFill>
              <a:latin typeface="+mj-lt"/>
              <a:ea typeface="+mj-ea"/>
              <a:cs typeface="+mj-cs"/>
            </a:endParaRP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8276253" y="1465065"/>
            <a:ext cx="3757714" cy="4343080"/>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Tree>
    <p:extLst>
      <p:ext uri="{BB962C8B-B14F-4D97-AF65-F5344CB8AC3E}">
        <p14:creationId xmlns:p14="http://schemas.microsoft.com/office/powerpoint/2010/main" val="2150327687"/>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120292"/>
            <a:ext cx="7351826" cy="857250"/>
          </a:xfrm>
        </p:spPr>
        <p:txBody>
          <a:bodyPr>
            <a:normAutofit/>
          </a:bodyPr>
          <a:lstStyle/>
          <a:p>
            <a:pPr algn="l"/>
            <a:r>
              <a:rPr lang="en-US" sz="4000" dirty="0">
                <a:solidFill>
                  <a:srgbClr val="00B0F0"/>
                </a:solidFill>
              </a:rPr>
              <a:t>Base Model Architecture</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8276253" y="1465065"/>
            <a:ext cx="3757714" cy="4343080"/>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sp>
        <p:nvSpPr>
          <p:cNvPr id="7" name="Text Placeholder 4">
            <a:extLst>
              <a:ext uri="{FF2B5EF4-FFF2-40B4-BE49-F238E27FC236}">
                <a16:creationId xmlns:a16="http://schemas.microsoft.com/office/drawing/2014/main" id="{EAADEA32-0B5F-447C-BE55-E00F37123814}"/>
              </a:ext>
            </a:extLst>
          </p:cNvPr>
          <p:cNvSpPr txBox="1">
            <a:spLocks/>
          </p:cNvSpPr>
          <p:nvPr/>
        </p:nvSpPr>
        <p:spPr>
          <a:xfrm>
            <a:off x="441723" y="1319128"/>
            <a:ext cx="11532257" cy="4981004"/>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The base model architecture consists of 3 convolutional layers, each with an increasing number of filters</a:t>
            </a: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1800" dirty="0">
              <a:solidFill>
                <a:srgbClr val="FFC000"/>
              </a:solidFill>
              <a:latin typeface="Arial"/>
            </a:endParaRP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Each convolutional layer consists of a Conv2D layer followed by batch normalization that standardizes the inputs for each mini batch</a:t>
            </a: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1800" dirty="0">
              <a:solidFill>
                <a:srgbClr val="FFC000"/>
              </a:solidFill>
              <a:latin typeface="Arial"/>
            </a:endParaRP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The padding is set as ‘same’ to preserve the input shape</a:t>
            </a: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1800" dirty="0">
              <a:solidFill>
                <a:srgbClr val="FFC000"/>
              </a:solidFill>
              <a:latin typeface="Arial"/>
            </a:endParaRP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The batch normalization is followed by a </a:t>
            </a:r>
            <a:r>
              <a:rPr lang="en-US" sz="1800" dirty="0" err="1">
                <a:solidFill>
                  <a:srgbClr val="FFC000"/>
                </a:solidFill>
                <a:latin typeface="Arial"/>
              </a:rPr>
              <a:t>ReLu</a:t>
            </a:r>
            <a:r>
              <a:rPr lang="en-US" sz="1800" dirty="0">
                <a:solidFill>
                  <a:srgbClr val="FFC000"/>
                </a:solidFill>
                <a:latin typeface="Arial"/>
              </a:rPr>
              <a:t> (Rectified Linear Unit) activation</a:t>
            </a: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1800" dirty="0">
              <a:solidFill>
                <a:srgbClr val="FFC000"/>
              </a:solidFill>
              <a:latin typeface="Arial"/>
            </a:endParaRP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The </a:t>
            </a:r>
            <a:r>
              <a:rPr lang="en-US" sz="1800" dirty="0" err="1">
                <a:solidFill>
                  <a:srgbClr val="FFC000"/>
                </a:solidFill>
                <a:latin typeface="Arial"/>
              </a:rPr>
              <a:t>Relu</a:t>
            </a:r>
            <a:r>
              <a:rPr lang="en-US" sz="1800" dirty="0">
                <a:solidFill>
                  <a:srgbClr val="FFC000"/>
                </a:solidFill>
                <a:latin typeface="Arial"/>
              </a:rPr>
              <a:t> activation is followed by a Max Pool 2D layer</a:t>
            </a: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lang="en-US" sz="1800" dirty="0">
              <a:solidFill>
                <a:srgbClr val="FFC000"/>
              </a:solidFill>
              <a:latin typeface="Arial"/>
            </a:endParaRPr>
          </a:p>
          <a:p>
            <a:pPr marL="285750" marR="0" lvl="0" indent="-28575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r>
              <a:rPr lang="en-US" sz="1800" dirty="0">
                <a:solidFill>
                  <a:srgbClr val="FFC000"/>
                </a:solidFill>
                <a:latin typeface="Arial"/>
              </a:rPr>
              <a:t>The number of filters in each layer increases from 64 to 128 to 256 followed by reducing the pool sizes from 8 to 4 to 2 in the Max Pool Layer.</a:t>
            </a:r>
          </a:p>
        </p:txBody>
      </p:sp>
    </p:spTree>
    <p:extLst>
      <p:ext uri="{BB962C8B-B14F-4D97-AF65-F5344CB8AC3E}">
        <p14:creationId xmlns:p14="http://schemas.microsoft.com/office/powerpoint/2010/main" val="28216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A0227932-0565-44A5-9D2A-39C6339E9573}"/>
              </a:ext>
            </a:extLst>
          </p:cNvPr>
          <p:cNvSpPr>
            <a:spLocks noGrp="1"/>
          </p:cNvSpPr>
          <p:nvPr>
            <p:ph type="ctrTitle"/>
          </p:nvPr>
        </p:nvSpPr>
        <p:spPr>
          <a:xfrm>
            <a:off x="307323" y="120292"/>
            <a:ext cx="7351826" cy="857250"/>
          </a:xfrm>
        </p:spPr>
        <p:txBody>
          <a:bodyPr>
            <a:normAutofit/>
          </a:bodyPr>
          <a:lstStyle/>
          <a:p>
            <a:pPr algn="l"/>
            <a:r>
              <a:rPr lang="en-US" sz="4000" dirty="0">
                <a:solidFill>
                  <a:srgbClr val="00B0F0"/>
                </a:solidFill>
              </a:rPr>
              <a:t>Base Model Code</a:t>
            </a:r>
          </a:p>
        </p:txBody>
      </p:sp>
      <p:sp>
        <p:nvSpPr>
          <p:cNvPr id="6" name="Text Placeholder 4">
            <a:extLst>
              <a:ext uri="{FF2B5EF4-FFF2-40B4-BE49-F238E27FC236}">
                <a16:creationId xmlns:a16="http://schemas.microsoft.com/office/drawing/2014/main" id="{34C21F3C-CD58-472D-BB1D-74894F97CAFF}"/>
              </a:ext>
            </a:extLst>
          </p:cNvPr>
          <p:cNvSpPr txBox="1">
            <a:spLocks/>
          </p:cNvSpPr>
          <p:nvPr/>
        </p:nvSpPr>
        <p:spPr>
          <a:xfrm>
            <a:off x="8276253" y="1465065"/>
            <a:ext cx="3757714" cy="4343080"/>
          </a:xfrm>
          <a:prstGeom prst="rect">
            <a:avLst/>
          </a:prstGeom>
        </p:spPr>
        <p:txBody>
          <a:bodyPr vert="horz" lIns="0" tIns="0" rIns="0" bIns="0" rtlCol="0">
            <a:noAutofit/>
          </a:bodyPr>
          <a:lstStyle>
            <a:lvl1pPr marL="0" indent="0" algn="l" defTabSz="685800" rtl="0" eaLnBrk="1" latinLnBrk="0" hangingPunct="1">
              <a:lnSpc>
                <a:spcPct val="100000"/>
              </a:lnSpc>
              <a:spcBef>
                <a:spcPts val="900"/>
              </a:spcBef>
              <a:buFont typeface="Arial" panose="020B0604020202020204" pitchFamily="34" charset="0"/>
              <a:buNone/>
              <a:defRPr sz="1400" kern="1200">
                <a:solidFill>
                  <a:schemeClr val="tx1"/>
                </a:solidFill>
                <a:latin typeface="+mn-lt"/>
                <a:ea typeface="+mn-ea"/>
                <a:cs typeface="+mn-cs"/>
              </a:defRPr>
            </a:lvl1pPr>
            <a:lvl2pPr marL="135731"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2pPr>
            <a:lvl3pPr marL="271463"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3pPr>
            <a:lvl4pPr marL="407194" indent="-135731"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4pPr>
            <a:lvl5pPr marL="535781" indent="-128588" algn="l" defTabSz="685800" rtl="0" eaLnBrk="1" latinLnBrk="0" hangingPunct="1">
              <a:lnSpc>
                <a:spcPct val="100000"/>
              </a:lnSpc>
              <a:spcBef>
                <a:spcPts val="450"/>
              </a:spcBef>
              <a:buFont typeface="Wingdings" panose="05000000000000000000" pitchFamily="2" charset="2"/>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342900" marR="0" lvl="0" indent="-342900" algn="l" defTabSz="685800" rtl="0" eaLnBrk="1" fontAlgn="auto" latinLnBrk="0" hangingPunct="1">
              <a:lnSpc>
                <a:spcPct val="100000"/>
              </a:lnSpc>
              <a:spcBef>
                <a:spcPts val="900"/>
              </a:spcBef>
              <a:spcAft>
                <a:spcPts val="0"/>
              </a:spcAft>
              <a:buClrTx/>
              <a:buSzTx/>
              <a:buFont typeface="Wingdings" panose="05000000000000000000" pitchFamily="2" charset="2"/>
              <a:buChar char="v"/>
              <a:tabLst/>
              <a:defRPr/>
            </a:pPr>
            <a:endParaRPr kumimoji="0" lang="en-US" sz="2000" b="0" i="0" u="none" strike="noStrike" kern="1200" cap="none" spc="0" normalizeH="0" baseline="0" noProof="0" dirty="0">
              <a:ln>
                <a:noFill/>
              </a:ln>
              <a:solidFill>
                <a:srgbClr val="00B0F0"/>
              </a:solidFill>
              <a:effectLst/>
              <a:uLnTx/>
              <a:uFillTx/>
              <a:latin typeface="Arial"/>
              <a:ea typeface="+mn-ea"/>
              <a:cs typeface="+mn-cs"/>
            </a:endParaRPr>
          </a:p>
        </p:txBody>
      </p:sp>
      <p:pic>
        <p:nvPicPr>
          <p:cNvPr id="3" name="Picture 2">
            <a:extLst>
              <a:ext uri="{FF2B5EF4-FFF2-40B4-BE49-F238E27FC236}">
                <a16:creationId xmlns:a16="http://schemas.microsoft.com/office/drawing/2014/main" id="{1AA0ADAC-7CC7-4E0B-92A0-ED74403A5015}"/>
              </a:ext>
            </a:extLst>
          </p:cNvPr>
          <p:cNvPicPr>
            <a:picLocks noChangeAspect="1"/>
          </p:cNvPicPr>
          <p:nvPr/>
        </p:nvPicPr>
        <p:blipFill>
          <a:blip r:embed="rId2"/>
          <a:stretch>
            <a:fillRect/>
          </a:stretch>
        </p:blipFill>
        <p:spPr>
          <a:xfrm>
            <a:off x="491673" y="1331555"/>
            <a:ext cx="8148474" cy="4985918"/>
          </a:xfrm>
          <a:prstGeom prst="rect">
            <a:avLst/>
          </a:prstGeom>
        </p:spPr>
      </p:pic>
    </p:spTree>
    <p:extLst>
      <p:ext uri="{BB962C8B-B14F-4D97-AF65-F5344CB8AC3E}">
        <p14:creationId xmlns:p14="http://schemas.microsoft.com/office/powerpoint/2010/main" val="42672743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1678</TotalTime>
  <Words>939</Words>
  <Application>Microsoft Office PowerPoint</Application>
  <PresentationFormat>Widescreen</PresentationFormat>
  <Paragraphs>154</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Century Gothic</vt:lpstr>
      <vt:lpstr>Wingdings</vt:lpstr>
      <vt:lpstr>Wingdings 3</vt:lpstr>
      <vt:lpstr>Ion</vt:lpstr>
      <vt:lpstr>PowerPoint Presentation</vt:lpstr>
      <vt:lpstr>The Problem</vt:lpstr>
      <vt:lpstr>The Data</vt:lpstr>
      <vt:lpstr>Success</vt:lpstr>
      <vt:lpstr>Constraints</vt:lpstr>
      <vt:lpstr>Data Augmentation</vt:lpstr>
      <vt:lpstr>Approach to solve the problem</vt:lpstr>
      <vt:lpstr>Base Model Architecture</vt:lpstr>
      <vt:lpstr>Base Model Code</vt:lpstr>
      <vt:lpstr>Model Specifications</vt:lpstr>
      <vt:lpstr>Base Model Performance</vt:lpstr>
      <vt:lpstr>Transfer Learning</vt:lpstr>
      <vt:lpstr>Mobile Net V2</vt:lpstr>
      <vt:lpstr>Mobile Net V2 Performance</vt:lpstr>
      <vt:lpstr>VGG 16</vt:lpstr>
      <vt:lpstr>VGG 16 Performance</vt:lpstr>
      <vt:lpstr>ResNet50</vt:lpstr>
      <vt:lpstr>ResNet50 Performance</vt:lpstr>
      <vt:lpstr>Modeling Summary</vt:lpstr>
      <vt:lpstr>Model Predictions</vt:lpstr>
      <vt:lpstr>Recommendations and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neel deorukhkar</dc:creator>
  <cp:lastModifiedBy>neel deorukhkar</cp:lastModifiedBy>
  <cp:revision>41</cp:revision>
  <dcterms:created xsi:type="dcterms:W3CDTF">2021-11-26T15:45:49Z</dcterms:created>
  <dcterms:modified xsi:type="dcterms:W3CDTF">2021-12-18T22:00:55Z</dcterms:modified>
</cp:coreProperties>
</file>